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Gill Sans"/>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9" roundtripDataSignature="AMtx7mjebePNeHIg6wgBnEiV0m4kNMl1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bold.fntdata"/><Relationship Id="rId47" Type="http://schemas.openxmlformats.org/officeDocument/2006/relationships/font" Target="fonts/GillSans-regular.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e930b806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e930b806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e930b806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e930b806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e930b806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e930b806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e930b806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e930b806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e930b80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e930b80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e930b806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e930b806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e930b806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e930b806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e930b806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e930b806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65db0cc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65db0cc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6.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www.youtube.com/watch?v=QvPoY8eLhwA" TargetMode="External"/><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idx="1" type="subTitle"/>
          </p:nvPr>
        </p:nvSpPr>
        <p:spPr>
          <a:xfrm>
            <a:off x="311700" y="3414575"/>
            <a:ext cx="4412700" cy="79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3200">
                <a:solidFill>
                  <a:srgbClr val="F1C232"/>
                </a:solidFill>
                <a:latin typeface="Times New Roman"/>
                <a:ea typeface="Times New Roman"/>
                <a:cs typeface="Times New Roman"/>
                <a:sym typeface="Times New Roman"/>
              </a:rPr>
              <a:t>Quantum Computing</a:t>
            </a:r>
            <a:endParaRPr b="1" sz="3200">
              <a:solidFill>
                <a:srgbClr val="F1C232"/>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Quantum Entanglement</a:t>
            </a:r>
            <a:endParaRPr b="1" sz="3220">
              <a:latin typeface="Times New Roman"/>
              <a:ea typeface="Times New Roman"/>
              <a:cs typeface="Times New Roman"/>
              <a:sym typeface="Times New Roman"/>
            </a:endParaRPr>
          </a:p>
        </p:txBody>
      </p:sp>
      <p:sp>
        <p:nvSpPr>
          <p:cNvPr id="109" name="Google Shape;109;p12"/>
          <p:cNvSpPr txBox="1"/>
          <p:nvPr/>
        </p:nvSpPr>
        <p:spPr>
          <a:xfrm>
            <a:off x="762100" y="1278700"/>
            <a:ext cx="33864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944A1"/>
                </a:solidFill>
                <a:latin typeface="Gill Sans"/>
                <a:ea typeface="Gill Sans"/>
                <a:cs typeface="Gill Sans"/>
                <a:sym typeface="Gill Sans"/>
              </a:rPr>
              <a:t>The 2022 Nobel Prize in physics recognized three scientists who made groundbreaking contributions in understanding one of the most mysterious of all natural phenomena: Quantum Entanglement.</a:t>
            </a:r>
            <a:endParaRPr b="0" i="0" sz="1400" u="none" cap="none" strike="noStrike">
              <a:solidFill>
                <a:srgbClr val="0944A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944A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944A1"/>
                </a:solidFill>
                <a:latin typeface="Gill Sans"/>
                <a:ea typeface="Gill Sans"/>
                <a:cs typeface="Gill Sans"/>
                <a:sym typeface="Gill Sans"/>
              </a:rPr>
              <a:t>-Alan, John, Anton</a:t>
            </a:r>
            <a:endParaRPr b="0" i="0" sz="1400" u="none" cap="none" strike="noStrike">
              <a:solidFill>
                <a:srgbClr val="0944A1"/>
              </a:solidFill>
              <a:latin typeface="Gill Sans"/>
              <a:ea typeface="Gill Sans"/>
              <a:cs typeface="Gill Sans"/>
              <a:sym typeface="Gill Sans"/>
            </a:endParaRPr>
          </a:p>
        </p:txBody>
      </p:sp>
      <p:pic>
        <p:nvPicPr>
          <p:cNvPr id="110" name="Google Shape;110;p12"/>
          <p:cNvPicPr preferRelativeResize="0"/>
          <p:nvPr/>
        </p:nvPicPr>
        <p:blipFill rotWithShape="1">
          <a:blip r:embed="rId3">
            <a:alphaModFix/>
          </a:blip>
          <a:srcRect b="0" l="0" r="0" t="0"/>
          <a:stretch/>
        </p:blipFill>
        <p:spPr>
          <a:xfrm>
            <a:off x="5140525" y="617125"/>
            <a:ext cx="3487200" cy="3487200"/>
          </a:xfrm>
          <a:prstGeom prst="rect">
            <a:avLst/>
          </a:prstGeom>
          <a:noFill/>
          <a:ln>
            <a:noFill/>
          </a:ln>
        </p:spPr>
      </p:pic>
      <p:sp>
        <p:nvSpPr>
          <p:cNvPr id="111" name="Google Shape;111;p12"/>
          <p:cNvSpPr txBox="1"/>
          <p:nvPr/>
        </p:nvSpPr>
        <p:spPr>
          <a:xfrm>
            <a:off x="762100" y="3100975"/>
            <a:ext cx="3487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944A1"/>
                </a:solidFill>
                <a:latin typeface="Gill Sans"/>
                <a:ea typeface="Gill Sans"/>
                <a:cs typeface="Gill Sans"/>
                <a:sym typeface="Gill Sans"/>
              </a:rPr>
              <a:t>When two particles are entangled, the state of one is tied to the state of the other.</a:t>
            </a:r>
            <a:endParaRPr b="0" i="0" sz="1400" u="none" cap="none" strike="noStrike">
              <a:solidFill>
                <a:srgbClr val="0944A1"/>
              </a:solidFill>
              <a:latin typeface="Gill Sans"/>
              <a:ea typeface="Gill Sans"/>
              <a:cs typeface="Gill Sans"/>
              <a:sym typeface="Gill Sans"/>
            </a:endParaRPr>
          </a:p>
        </p:txBody>
      </p:sp>
      <p:sp>
        <p:nvSpPr>
          <p:cNvPr id="112" name="Google Shape;112;p12"/>
          <p:cNvSpPr txBox="1"/>
          <p:nvPr/>
        </p:nvSpPr>
        <p:spPr>
          <a:xfrm>
            <a:off x="5092975" y="4230300"/>
            <a:ext cx="3582300" cy="81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spooky action at a distance</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      		-Albert Einstein</a:t>
            </a:r>
            <a:endParaRPr b="0" i="0" sz="2050" u="none" cap="none" strike="noStrike">
              <a:solidFill>
                <a:srgbClr val="0944A1"/>
              </a:solidFill>
              <a:highlight>
                <a:srgbClr val="FFFFFF"/>
              </a:highlight>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0937"/>
              <a:buFont typeface="Arial"/>
              <a:buNone/>
            </a:pPr>
            <a:r>
              <a:rPr b="1" lang="en" sz="3555">
                <a:solidFill>
                  <a:srgbClr val="2A3990"/>
                </a:solidFill>
                <a:latin typeface="Times New Roman"/>
                <a:ea typeface="Times New Roman"/>
                <a:cs typeface="Times New Roman"/>
                <a:sym typeface="Times New Roman"/>
              </a:rPr>
              <a:t>Cloud Services for Quantum Computing</a:t>
            </a:r>
            <a:endParaRPr b="1" sz="3555">
              <a:solidFill>
                <a:srgbClr val="2A399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122" name="Google Shape;122;p14"/>
          <p:cNvSpPr txBox="1"/>
          <p:nvPr/>
        </p:nvSpPr>
        <p:spPr>
          <a:xfrm>
            <a:off x="564100" y="1286550"/>
            <a:ext cx="3000000" cy="16623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2A3990"/>
              </a:buClr>
              <a:buSzPts val="2400"/>
              <a:buFont typeface="Gill Sans"/>
              <a:buChar char="●"/>
            </a:pPr>
            <a:r>
              <a:rPr b="0" i="0" lang="en" sz="2400" u="none" cap="none" strike="noStrike">
                <a:solidFill>
                  <a:srgbClr val="2A3990"/>
                </a:solidFill>
                <a:latin typeface="Gill Sans"/>
                <a:ea typeface="Gill Sans"/>
                <a:cs typeface="Gill Sans"/>
                <a:sym typeface="Gill Sans"/>
              </a:rPr>
              <a:t>IBM - Qiskit</a:t>
            </a:r>
            <a:endParaRPr b="0" i="0" sz="2400" u="none" cap="none" strike="noStrike">
              <a:solidFill>
                <a:srgbClr val="2A3990"/>
              </a:solidFill>
              <a:latin typeface="Gill Sans"/>
              <a:ea typeface="Gill Sans"/>
              <a:cs typeface="Gill Sans"/>
              <a:sym typeface="Gill Sans"/>
            </a:endParaRPr>
          </a:p>
          <a:p>
            <a:pPr indent="-381000" lvl="0" marL="457200" marR="0" rtl="0" algn="l">
              <a:lnSpc>
                <a:spcPct val="100000"/>
              </a:lnSpc>
              <a:spcBef>
                <a:spcPts val="0"/>
              </a:spcBef>
              <a:spcAft>
                <a:spcPts val="0"/>
              </a:spcAft>
              <a:buClr>
                <a:srgbClr val="2A3990"/>
              </a:buClr>
              <a:buSzPts val="2400"/>
              <a:buFont typeface="Gill Sans"/>
              <a:buChar char="●"/>
            </a:pPr>
            <a:r>
              <a:rPr b="0" i="0" lang="en" sz="2400" u="none" cap="none" strike="noStrike">
                <a:solidFill>
                  <a:srgbClr val="2A3990"/>
                </a:solidFill>
                <a:latin typeface="Gill Sans"/>
                <a:ea typeface="Gill Sans"/>
                <a:cs typeface="Gill Sans"/>
                <a:sym typeface="Gill Sans"/>
              </a:rPr>
              <a:t>Google - Cirq</a:t>
            </a:r>
            <a:endParaRPr b="0" i="0" sz="2400" u="none" cap="none" strike="noStrike">
              <a:solidFill>
                <a:srgbClr val="2A3990"/>
              </a:solidFill>
              <a:latin typeface="Gill Sans"/>
              <a:ea typeface="Gill Sans"/>
              <a:cs typeface="Gill Sans"/>
              <a:sym typeface="Gill Sans"/>
            </a:endParaRPr>
          </a:p>
          <a:p>
            <a:pPr indent="-381000" lvl="0" marL="457200" marR="0" rtl="0" algn="l">
              <a:lnSpc>
                <a:spcPct val="100000"/>
              </a:lnSpc>
              <a:spcBef>
                <a:spcPts val="0"/>
              </a:spcBef>
              <a:spcAft>
                <a:spcPts val="0"/>
              </a:spcAft>
              <a:buClr>
                <a:srgbClr val="2A3990"/>
              </a:buClr>
              <a:buSzPts val="2400"/>
              <a:buFont typeface="Gill Sans"/>
              <a:buChar char="●"/>
            </a:pPr>
            <a:r>
              <a:rPr b="0" i="0" lang="en" sz="2400" u="none" cap="none" strike="noStrike">
                <a:solidFill>
                  <a:srgbClr val="2A3990"/>
                </a:solidFill>
                <a:latin typeface="Gill Sans"/>
                <a:ea typeface="Gill Sans"/>
                <a:cs typeface="Gill Sans"/>
                <a:sym typeface="Gill Sans"/>
              </a:rPr>
              <a:t>Microsoft - Q#</a:t>
            </a:r>
            <a:endParaRPr b="0" i="0" sz="2400" u="none" cap="none" strike="noStrike">
              <a:solidFill>
                <a:srgbClr val="2A3990"/>
              </a:solidFill>
              <a:latin typeface="Gill Sans"/>
              <a:ea typeface="Gill Sans"/>
              <a:cs typeface="Gill Sans"/>
              <a:sym typeface="Gill Sans"/>
            </a:endParaRPr>
          </a:p>
          <a:p>
            <a:pPr indent="-381000" lvl="0" marL="457200" marR="0" rtl="0" algn="l">
              <a:lnSpc>
                <a:spcPct val="100000"/>
              </a:lnSpc>
              <a:spcBef>
                <a:spcPts val="0"/>
              </a:spcBef>
              <a:spcAft>
                <a:spcPts val="0"/>
              </a:spcAft>
              <a:buClr>
                <a:srgbClr val="2A3990"/>
              </a:buClr>
              <a:buSzPts val="2400"/>
              <a:buFont typeface="Gill Sans"/>
              <a:buChar char="●"/>
            </a:pPr>
            <a:r>
              <a:rPr b="0" i="0" lang="en" sz="2400" u="none" cap="none" strike="noStrike">
                <a:solidFill>
                  <a:srgbClr val="2A3990"/>
                </a:solidFill>
                <a:latin typeface="Gill Sans"/>
                <a:ea typeface="Gill Sans"/>
                <a:cs typeface="Gill Sans"/>
                <a:sym typeface="Gill Sans"/>
              </a:rPr>
              <a:t>AWS - Braket</a:t>
            </a:r>
            <a:endParaRPr b="0" i="0" sz="2400" u="none" cap="none" strike="noStrike">
              <a:solidFill>
                <a:srgbClr val="2A3990"/>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How to represent a Qubit..?</a:t>
            </a:r>
            <a:endParaRPr b="1" sz="3220">
              <a:latin typeface="Times New Roman"/>
              <a:ea typeface="Times New Roman"/>
              <a:cs typeface="Times New Roman"/>
              <a:sym typeface="Times New Roman"/>
            </a:endParaRPr>
          </a:p>
        </p:txBody>
      </p:sp>
      <p:sp>
        <p:nvSpPr>
          <p:cNvPr id="128" name="Google Shape;128;p15"/>
          <p:cNvSpPr txBox="1"/>
          <p:nvPr>
            <p:ph idx="1" type="body"/>
          </p:nvPr>
        </p:nvSpPr>
        <p:spPr>
          <a:xfrm>
            <a:off x="311700" y="1152475"/>
            <a:ext cx="46128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A qubit is represented as a complex vector of size 2.</a:t>
            </a:r>
            <a:endParaRPr sz="2000">
              <a:solidFill>
                <a:srgbClr val="0944A1"/>
              </a:solidFill>
              <a:latin typeface="Gill Sans"/>
              <a:ea typeface="Gill Sans"/>
              <a:cs typeface="Gill Sans"/>
              <a:sym typeface="Gill Sans"/>
            </a:endParaRPr>
          </a:p>
          <a:p>
            <a:pPr indent="-355600" lvl="0" marL="457200" rtl="0" algn="l">
              <a:lnSpc>
                <a:spcPct val="115000"/>
              </a:lnSpc>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State |0&gt; =     and State  </a:t>
            </a:r>
            <a:endParaRPr sz="2000">
              <a:solidFill>
                <a:srgbClr val="0944A1"/>
              </a:solidFill>
              <a:latin typeface="Gill Sans"/>
              <a:ea typeface="Gill Sans"/>
              <a:cs typeface="Gill Sans"/>
              <a:sym typeface="Gill Sans"/>
            </a:endParaRPr>
          </a:p>
          <a:p>
            <a:pPr indent="-355600" lvl="0" marL="457200" rtl="0" algn="l">
              <a:lnSpc>
                <a:spcPct val="115000"/>
              </a:lnSpc>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In quantum mechanics “ bra-ket “ or “Dirac”  notation is used to denote quantum states.</a:t>
            </a:r>
            <a:endParaRPr sz="2000">
              <a:solidFill>
                <a:srgbClr val="0944A1"/>
              </a:solidFill>
              <a:latin typeface="Gill Sans"/>
              <a:ea typeface="Gill Sans"/>
              <a:cs typeface="Gill Sans"/>
              <a:sym typeface="Gill Sans"/>
            </a:endParaRPr>
          </a:p>
          <a:p>
            <a:pPr indent="-355600" lvl="0" marL="457200" rtl="0" algn="l">
              <a:lnSpc>
                <a:spcPct val="115000"/>
              </a:lnSpc>
              <a:spcBef>
                <a:spcPts val="0"/>
              </a:spcBef>
              <a:spcAft>
                <a:spcPts val="0"/>
              </a:spcAft>
              <a:buClr>
                <a:srgbClr val="0944A1"/>
              </a:buClr>
              <a:buSzPts val="2000"/>
              <a:buFont typeface="Gill Sans"/>
              <a:buChar char="●"/>
            </a:pPr>
            <a:r>
              <a:rPr lang="en" sz="2000">
                <a:solidFill>
                  <a:srgbClr val="0944A1"/>
                </a:solidFill>
                <a:latin typeface="Gill Sans"/>
                <a:ea typeface="Gill Sans"/>
                <a:cs typeface="Gill Sans"/>
                <a:sym typeface="Gill Sans"/>
              </a:rPr>
              <a:t>This notation uses angle brackets “&lt; “and” &gt;” end a vertical bar “|” to construct “bras and kets”.</a:t>
            </a:r>
            <a:endParaRPr sz="2000">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sz="2400"/>
          </a:p>
        </p:txBody>
      </p:sp>
      <p:pic>
        <p:nvPicPr>
          <p:cNvPr id="129" name="Google Shape;129;p15"/>
          <p:cNvPicPr preferRelativeResize="0"/>
          <p:nvPr/>
        </p:nvPicPr>
        <p:blipFill rotWithShape="1">
          <a:blip r:embed="rId3">
            <a:alphaModFix/>
          </a:blip>
          <a:srcRect b="0" l="0" r="0" t="0"/>
          <a:stretch/>
        </p:blipFill>
        <p:spPr>
          <a:xfrm>
            <a:off x="5291075" y="950188"/>
            <a:ext cx="3541220" cy="3820976"/>
          </a:xfrm>
          <a:prstGeom prst="rect">
            <a:avLst/>
          </a:prstGeom>
          <a:noFill/>
          <a:ln>
            <a:noFill/>
          </a:ln>
        </p:spPr>
      </p:pic>
      <p:pic>
        <p:nvPicPr>
          <p:cNvPr descr="{&quot;mathml&quot;:&quot;&lt;math style=\&quot;font-family:stix;font-size:16px;\&quot; xmlns=\&quot;http://www.w3.org/1998/Math/MathML\&quot;&gt;&lt;mstyle mathsize=\&quot;16px\&quot;&gt;&lt;mfenced&gt;&lt;mtable&gt;&lt;mtr&gt;&lt;mtd&gt;&lt;mn&gt;1&lt;/mn&gt;&lt;/mtd&gt;&lt;/mtr&gt;&lt;mtr&gt;&lt;mtd&gt;&lt;mn&gt;0&lt;/mn&gt;&lt;/mtd&gt;&lt;/mtr&gt;&lt;/mtable&gt;&lt;/mfenced&gt;&lt;/mstyle&gt;&lt;/math&gt;&quot;,&quot;truncated&quot;:false}" id="130" name="Google Shape;130;p15" title="open parentheses table row 1 row 0 end table close parentheses"/>
          <p:cNvPicPr preferRelativeResize="0"/>
          <p:nvPr/>
        </p:nvPicPr>
        <p:blipFill rotWithShape="1">
          <a:blip r:embed="rId4">
            <a:alphaModFix/>
          </a:blip>
          <a:srcRect b="0" l="0" r="0" t="0"/>
          <a:stretch/>
        </p:blipFill>
        <p:spPr>
          <a:xfrm>
            <a:off x="2031580" y="1946724"/>
            <a:ext cx="250400" cy="405875"/>
          </a:xfrm>
          <a:prstGeom prst="rect">
            <a:avLst/>
          </a:prstGeom>
          <a:noFill/>
          <a:ln>
            <a:noFill/>
          </a:ln>
        </p:spPr>
      </p:pic>
      <p:pic>
        <p:nvPicPr>
          <p:cNvPr descr="{&quot;mathml&quot;:&quot;&lt;math style=\&quot;font-family:stix;font-size:16px;\&quot; xmlns=\&quot;http://www.w3.org/1998/Math/MathML\&quot;&gt;&lt;mstyle mathsize=\&quot;16px\&quot;&gt;&lt;mo&gt;|&lt;/mo&gt;&lt;mn&gt;1&lt;/mn&gt;&lt;mo&gt;&amp;gt;&lt;/mo&gt;&lt;mo&gt;&amp;#xA0;&lt;/mo&gt;&lt;mo&gt;=&lt;/mo&gt;&lt;mfenced&gt;&lt;mtable&gt;&lt;mtr&gt;&lt;mtd&gt;&lt;mn&gt;0&lt;/mn&gt;&lt;/mtd&gt;&lt;/mtr&gt;&lt;mtr&gt;&lt;mtd&gt;&lt;mn&gt;1&lt;/mn&gt;&lt;/mtd&gt;&lt;/mtr&gt;&lt;/mtable&gt;&lt;/mfenced&gt;&lt;/mstyle&gt;&lt;/math&gt;&quot;,&quot;truncated&quot;:false}" id="131" name="Google Shape;131;p15" title="vertical line 1 greater than space equals open parentheses table row 0 row 1 end table close parentheses"/>
          <p:cNvPicPr preferRelativeResize="0"/>
          <p:nvPr/>
        </p:nvPicPr>
        <p:blipFill rotWithShape="1">
          <a:blip r:embed="rId5">
            <a:alphaModFix/>
          </a:blip>
          <a:srcRect b="0" l="0" r="0" t="0"/>
          <a:stretch/>
        </p:blipFill>
        <p:spPr>
          <a:xfrm>
            <a:off x="3411100" y="1946725"/>
            <a:ext cx="709538" cy="31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Representation of Qubits-Superposition</a:t>
            </a:r>
            <a:endParaRPr/>
          </a:p>
        </p:txBody>
      </p:sp>
      <p:sp>
        <p:nvSpPr>
          <p:cNvPr id="137" name="Google Shape;13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00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Qubit can also present in superposition of states.</a:t>
            </a:r>
            <a:endParaRPr>
              <a:solidFill>
                <a:srgbClr val="0944A1"/>
              </a:solidFill>
              <a:latin typeface="Gill Sans"/>
              <a:ea typeface="Gill Sans"/>
              <a:cs typeface="Gill Sans"/>
              <a:sym typeface="Gill Sans"/>
            </a:endParaRPr>
          </a:p>
          <a:p>
            <a:pPr indent="-342900" lvl="0" marL="457200" rtl="0" algn="l">
              <a:lnSpc>
                <a:spcPct val="115000"/>
              </a:lnSpc>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That is in a quantum system,if a particle can be in a state |0&gt; and |1&gt;.Then it can also be in a state </a:t>
            </a:r>
            <a:r>
              <a:rPr lang="en" sz="1100">
                <a:solidFill>
                  <a:srgbClr val="0944A1"/>
                </a:solidFill>
                <a:latin typeface="Gill Sans"/>
                <a:ea typeface="Gill Sans"/>
                <a:cs typeface="Gill Sans"/>
                <a:sym typeface="Gill Sans"/>
              </a:rPr>
              <a:t>α|0&gt;+β|1&gt;.</a:t>
            </a:r>
            <a:endParaRPr>
              <a:solidFill>
                <a:srgbClr val="0944A1"/>
              </a:solidFill>
              <a:latin typeface="Gill Sans"/>
              <a:ea typeface="Gill Sans"/>
              <a:cs typeface="Gill Sans"/>
              <a:sym typeface="Gill Sans"/>
            </a:endParaRPr>
          </a:p>
          <a:p>
            <a:pPr indent="-342900" lvl="0" marL="457200" rtl="0" algn="l">
              <a:lnSpc>
                <a:spcPct val="115000"/>
              </a:lnSpc>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Here </a:t>
            </a:r>
            <a:r>
              <a:rPr lang="en" sz="1100">
                <a:solidFill>
                  <a:srgbClr val="0944A1"/>
                </a:solidFill>
                <a:latin typeface="Gill Sans"/>
                <a:ea typeface="Gill Sans"/>
                <a:cs typeface="Gill Sans"/>
                <a:sym typeface="Gill Sans"/>
              </a:rPr>
              <a:t>α,β </a:t>
            </a:r>
            <a:r>
              <a:rPr lang="en">
                <a:solidFill>
                  <a:srgbClr val="0944A1"/>
                </a:solidFill>
                <a:latin typeface="Gill Sans"/>
                <a:ea typeface="Gill Sans"/>
                <a:cs typeface="Gill Sans"/>
                <a:sym typeface="Gill Sans"/>
              </a:rPr>
              <a:t>are complex numbers.</a:t>
            </a:r>
            <a:endParaRPr>
              <a:solidFill>
                <a:srgbClr val="0944A1"/>
              </a:solidFill>
              <a:latin typeface="Gill Sans"/>
              <a:ea typeface="Gill Sans"/>
              <a:cs typeface="Gill Sans"/>
              <a:sym typeface="Gill Sans"/>
            </a:endParaRPr>
          </a:p>
          <a:p>
            <a:pPr indent="-342900" lvl="0" marL="457200" rtl="0" algn="l">
              <a:lnSpc>
                <a:spcPct val="115000"/>
              </a:lnSpc>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This vector is normalized. That is |α|²+ |β|²= 1. </a:t>
            </a:r>
            <a:endParaRPr>
              <a:solidFill>
                <a:srgbClr val="0944A1"/>
              </a:solidFill>
              <a:latin typeface="Gill Sans"/>
              <a:ea typeface="Gill Sans"/>
              <a:cs typeface="Gill Sans"/>
              <a:sym typeface="Gill Sans"/>
            </a:endParaRPr>
          </a:p>
          <a:p>
            <a:pPr indent="-342900" lvl="0" marL="457200" rtl="0" algn="l">
              <a:lnSpc>
                <a:spcPct val="115000"/>
              </a:lnSpc>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modulus of α and β :  | α |² = (α )(α )*	</a:t>
            </a:r>
            <a:r>
              <a:rPr lang="en" sz="1100">
                <a:solidFill>
                  <a:srgbClr val="0944A1"/>
                </a:solidFill>
                <a:latin typeface="Gill Sans"/>
                <a:ea typeface="Gill Sans"/>
                <a:cs typeface="Gill Sans"/>
                <a:sym typeface="Gill Sans"/>
              </a:rPr>
              <a:t>|β|</a:t>
            </a:r>
            <a:r>
              <a:rPr lang="en">
                <a:solidFill>
                  <a:srgbClr val="0944A1"/>
                </a:solidFill>
                <a:latin typeface="Gill Sans"/>
                <a:ea typeface="Gill Sans"/>
                <a:cs typeface="Gill Sans"/>
                <a:sym typeface="Gill Sans"/>
              </a:rPr>
              <a:t>²=(β)(β)*</a:t>
            </a:r>
            <a:endParaRPr>
              <a:solidFill>
                <a:srgbClr val="0944A1"/>
              </a:solidFill>
              <a:latin typeface="Gill Sans"/>
              <a:ea typeface="Gill Sans"/>
              <a:cs typeface="Gill Sans"/>
              <a:sym typeface="Gill Sans"/>
            </a:endParaRPr>
          </a:p>
          <a:p>
            <a:pPr indent="-342900" lvl="0" marL="457200" rtl="0" algn="l">
              <a:lnSpc>
                <a:spcPct val="115000"/>
              </a:lnSpc>
              <a:spcBef>
                <a:spcPts val="0"/>
              </a:spcBef>
              <a:spcAft>
                <a:spcPts val="0"/>
              </a:spcAft>
              <a:buClr>
                <a:srgbClr val="0944A1"/>
              </a:buClr>
              <a:buSzPts val="1800"/>
              <a:buFont typeface="Gill Sans"/>
              <a:buChar char="●"/>
            </a:pPr>
            <a:r>
              <a:rPr lang="en">
                <a:solidFill>
                  <a:srgbClr val="0944A1"/>
                </a:solidFill>
                <a:latin typeface="Gill Sans"/>
                <a:ea typeface="Gill Sans"/>
                <a:cs typeface="Gill Sans"/>
                <a:sym typeface="Gill Sans"/>
              </a:rPr>
              <a:t>Here * denotes the complex conjugate.</a:t>
            </a:r>
            <a:endParaRPr>
              <a:solidFill>
                <a:srgbClr val="0944A1"/>
              </a:solidFill>
              <a:latin typeface="Gill Sans"/>
              <a:ea typeface="Gill Sans"/>
              <a:cs typeface="Gill Sans"/>
              <a:sym typeface="Gill Sans"/>
            </a:endParaRPr>
          </a:p>
          <a:p>
            <a:pPr indent="0" lvl="0" marL="457200" rtl="0" algn="l">
              <a:lnSpc>
                <a:spcPct val="115000"/>
              </a:lnSpc>
              <a:spcBef>
                <a:spcPts val="1000"/>
              </a:spcBef>
              <a:spcAft>
                <a:spcPts val="0"/>
              </a:spcAft>
              <a:buSzPts val="1800"/>
              <a:buNone/>
            </a:pPr>
            <a:r>
              <a:t/>
            </a:r>
            <a:endParaRPr>
              <a:solidFill>
                <a:srgbClr val="40404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The Bloch’s Sphere</a:t>
            </a:r>
            <a:endParaRPr b="1" sz="3220">
              <a:latin typeface="Times New Roman"/>
              <a:ea typeface="Times New Roman"/>
              <a:cs typeface="Times New Roman"/>
              <a:sym typeface="Times New Roman"/>
            </a:endParaRPr>
          </a:p>
        </p:txBody>
      </p:sp>
      <p:sp>
        <p:nvSpPr>
          <p:cNvPr id="143" name="Google Shape;143;p17"/>
          <p:cNvSpPr txBox="1"/>
          <p:nvPr>
            <p:ph idx="1" type="body"/>
          </p:nvPr>
        </p:nvSpPr>
        <p:spPr>
          <a:xfrm>
            <a:off x="311700" y="1152475"/>
            <a:ext cx="39612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Bloch’s sphere is a geometric representation of quantum states, where different points in the surface of the unit radius sphere represent various quantum states. </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A qubit can be represented in 3D space as a vector of unit length connecting points in the surface of Bloch’s sphere </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=1⁄√2 (|0&gt; +|1&gt;)</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=1⁄√2 (|0≻-|1&gt;)</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|+&gt; and |-&gt;  are called Hadamard’s basis.</a:t>
            </a:r>
            <a:endParaRPr sz="1400">
              <a:solidFill>
                <a:srgbClr val="0944A1"/>
              </a:solidFill>
              <a:latin typeface="Gill Sans"/>
              <a:ea typeface="Gill Sans"/>
              <a:cs typeface="Gill Sans"/>
              <a:sym typeface="Gill Sans"/>
            </a:endParaRPr>
          </a:p>
          <a:p>
            <a:pPr indent="0" lvl="0" marL="457200" rtl="0" algn="l">
              <a:lnSpc>
                <a:spcPct val="115000"/>
              </a:lnSpc>
              <a:spcBef>
                <a:spcPts val="0"/>
              </a:spcBef>
              <a:spcAft>
                <a:spcPts val="1200"/>
              </a:spcAft>
              <a:buSzPts val="1800"/>
              <a:buNone/>
            </a:pPr>
            <a:r>
              <a:t/>
            </a:r>
            <a:endParaRPr sz="2000">
              <a:solidFill>
                <a:schemeClr val="dk1"/>
              </a:solidFill>
              <a:latin typeface="Gill Sans"/>
              <a:ea typeface="Gill Sans"/>
              <a:cs typeface="Gill Sans"/>
              <a:sym typeface="Gill Sans"/>
            </a:endParaRPr>
          </a:p>
        </p:txBody>
      </p:sp>
      <p:pic>
        <p:nvPicPr>
          <p:cNvPr id="144" name="Google Shape;144;p17"/>
          <p:cNvPicPr preferRelativeResize="0"/>
          <p:nvPr/>
        </p:nvPicPr>
        <p:blipFill rotWithShape="1">
          <a:blip r:embed="rId3">
            <a:alphaModFix/>
          </a:blip>
          <a:srcRect b="0" l="0" r="0" t="0"/>
          <a:stretch/>
        </p:blipFill>
        <p:spPr>
          <a:xfrm>
            <a:off x="4336400" y="82073"/>
            <a:ext cx="4678401" cy="4678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How to Measure a Qubit..?</a:t>
            </a:r>
            <a:endParaRPr b="1" sz="3220">
              <a:latin typeface="Times New Roman"/>
              <a:ea typeface="Times New Roman"/>
              <a:cs typeface="Times New Roman"/>
              <a:sym typeface="Times New Roman"/>
            </a:endParaRPr>
          </a:p>
        </p:txBody>
      </p:sp>
      <p:sp>
        <p:nvSpPr>
          <p:cNvPr id="150" name="Google Shape;150;p18"/>
          <p:cNvSpPr txBox="1"/>
          <p:nvPr>
            <p:ph idx="1" type="body"/>
          </p:nvPr>
        </p:nvSpPr>
        <p:spPr>
          <a:xfrm>
            <a:off x="311700" y="1422450"/>
            <a:ext cx="4260300" cy="2243400"/>
          </a:xfrm>
          <a:prstGeom prst="rect">
            <a:avLst/>
          </a:prstGeom>
          <a:noFill/>
          <a:ln>
            <a:noFill/>
          </a:ln>
        </p:spPr>
        <p:txBody>
          <a:bodyPr anchorCtr="0" anchor="t" bIns="91425" lIns="91425" spcFirstLastPara="1" rIns="91425" wrap="square" tIns="91425">
            <a:normAutofit fontScale="77500" lnSpcReduction="20000"/>
          </a:bodyPr>
          <a:lstStyle/>
          <a:p>
            <a:pPr indent="-297497" lvl="0" marL="457200" rtl="0" algn="l">
              <a:lnSpc>
                <a:spcPct val="115000"/>
              </a:lnSpc>
              <a:spcBef>
                <a:spcPts val="100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When we try to observe the superposition state it collapses to one of the values and it will remain in that state for the rest of the time.</a:t>
            </a:r>
            <a:endParaRPr sz="1400">
              <a:solidFill>
                <a:srgbClr val="0944A1"/>
              </a:solidFill>
              <a:latin typeface="Gill Sans"/>
              <a:ea typeface="Gill Sans"/>
              <a:cs typeface="Gill Sans"/>
              <a:sym typeface="Gill Sans"/>
            </a:endParaRPr>
          </a:p>
          <a:p>
            <a:pPr indent="-297497" lvl="0" marL="457200" rtl="0" algn="l">
              <a:lnSpc>
                <a:spcPct val="115000"/>
              </a:lnSpc>
              <a:spcBef>
                <a:spcPts val="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The collapse of superposition state in in-deterministic and completely random.</a:t>
            </a:r>
            <a:endParaRPr sz="1400">
              <a:solidFill>
                <a:srgbClr val="0944A1"/>
              </a:solidFill>
              <a:latin typeface="Gill Sans"/>
              <a:ea typeface="Gill Sans"/>
              <a:cs typeface="Gill Sans"/>
              <a:sym typeface="Gill Sans"/>
            </a:endParaRPr>
          </a:p>
          <a:p>
            <a:pPr indent="-297497" lvl="0" marL="457200" rtl="0" algn="l">
              <a:lnSpc>
                <a:spcPct val="115000"/>
              </a:lnSpc>
              <a:spcBef>
                <a:spcPts val="0"/>
              </a:spcBef>
              <a:spcAft>
                <a:spcPts val="0"/>
              </a:spcAft>
              <a:buClr>
                <a:srgbClr val="0944A1"/>
              </a:buClr>
              <a:buSzPct val="100000"/>
              <a:buFont typeface="Gill Sans"/>
              <a:buChar char="●"/>
            </a:pPr>
            <a:r>
              <a:rPr lang="en" sz="1400">
                <a:solidFill>
                  <a:srgbClr val="0944A1"/>
                </a:solidFill>
                <a:latin typeface="Gill Sans"/>
                <a:ea typeface="Gill Sans"/>
                <a:cs typeface="Gill Sans"/>
                <a:sym typeface="Gill Sans"/>
              </a:rPr>
              <a:t>If  </a:t>
            </a:r>
            <a:r>
              <a:rPr b="1" lang="en" sz="1400">
                <a:solidFill>
                  <a:srgbClr val="0944A1"/>
                </a:solidFill>
                <a:latin typeface="Gill Sans"/>
                <a:ea typeface="Gill Sans"/>
                <a:cs typeface="Gill Sans"/>
                <a:sym typeface="Gill Sans"/>
              </a:rPr>
              <a:t>|ψ&gt; = α|0&gt; + β|1&gt; =  </a:t>
            </a:r>
            <a:r>
              <a:rPr lang="en" sz="1400">
                <a:solidFill>
                  <a:srgbClr val="0944A1"/>
                </a:solidFill>
                <a:latin typeface="Gill Sans"/>
                <a:ea typeface="Gill Sans"/>
                <a:cs typeface="Gill Sans"/>
                <a:sym typeface="Gill Sans"/>
              </a:rPr>
              <a:t>Then the probability of |ψ&gt; occurring in state |0&gt; is |α|² and probability of |ψ&gt; occurring in state |1&gt; is |β|² .</a:t>
            </a:r>
            <a:endParaRPr sz="1400">
              <a:solidFill>
                <a:srgbClr val="0944A1"/>
              </a:solidFill>
              <a:latin typeface="Gill Sans"/>
              <a:ea typeface="Gill Sans"/>
              <a:cs typeface="Gill Sans"/>
              <a:sym typeface="Gill Sans"/>
            </a:endParaRPr>
          </a:p>
          <a:p>
            <a:pPr indent="0" lvl="0" marL="457200" rtl="0" algn="l">
              <a:lnSpc>
                <a:spcPct val="115000"/>
              </a:lnSpc>
              <a:spcBef>
                <a:spcPts val="1000"/>
              </a:spcBef>
              <a:spcAft>
                <a:spcPts val="0"/>
              </a:spcAft>
              <a:buSzPct val="165898"/>
              <a:buNone/>
            </a:pPr>
            <a:r>
              <a:t/>
            </a:r>
            <a:endParaRPr sz="1400">
              <a:solidFill>
                <a:srgbClr val="0944A1"/>
              </a:solidFill>
              <a:latin typeface="Gill Sans"/>
              <a:ea typeface="Gill Sans"/>
              <a:cs typeface="Gill Sans"/>
              <a:sym typeface="Gill Sans"/>
            </a:endParaRPr>
          </a:p>
          <a:p>
            <a:pPr indent="0" lvl="0" marL="457200" rtl="0" algn="l">
              <a:lnSpc>
                <a:spcPct val="115000"/>
              </a:lnSpc>
              <a:spcBef>
                <a:spcPts val="1000"/>
              </a:spcBef>
              <a:spcAft>
                <a:spcPts val="0"/>
              </a:spcAft>
              <a:buSzPct val="165898"/>
              <a:buNone/>
            </a:pPr>
            <a:r>
              <a:t/>
            </a:r>
            <a:endParaRPr sz="1400">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ct val="129032"/>
              <a:buNone/>
            </a:pPr>
            <a:r>
              <a:t/>
            </a:r>
            <a:endParaRPr/>
          </a:p>
        </p:txBody>
      </p:sp>
      <p:pic>
        <p:nvPicPr>
          <p:cNvPr id="151" name="Google Shape;151;p18"/>
          <p:cNvPicPr preferRelativeResize="0"/>
          <p:nvPr/>
        </p:nvPicPr>
        <p:blipFill rotWithShape="1">
          <a:blip r:embed="rId3">
            <a:alphaModFix/>
          </a:blip>
          <a:srcRect b="0" l="0" r="0" t="0"/>
          <a:stretch/>
        </p:blipFill>
        <p:spPr>
          <a:xfrm>
            <a:off x="4572000" y="1245063"/>
            <a:ext cx="4260301" cy="2119125"/>
          </a:xfrm>
          <a:prstGeom prst="rect">
            <a:avLst/>
          </a:prstGeom>
          <a:noFill/>
          <a:ln>
            <a:noFill/>
          </a:ln>
        </p:spPr>
      </p:pic>
      <p:pic>
        <p:nvPicPr>
          <p:cNvPr id="152" name="Google Shape;152;p18"/>
          <p:cNvPicPr preferRelativeResize="0"/>
          <p:nvPr/>
        </p:nvPicPr>
        <p:blipFill rotWithShape="1">
          <a:blip r:embed="rId4">
            <a:alphaModFix/>
          </a:blip>
          <a:srcRect b="0" l="0" r="0" t="0"/>
          <a:stretch/>
        </p:blipFill>
        <p:spPr>
          <a:xfrm>
            <a:off x="594975" y="3248250"/>
            <a:ext cx="8086450" cy="1602400"/>
          </a:xfrm>
          <a:prstGeom prst="rect">
            <a:avLst/>
          </a:prstGeom>
          <a:noFill/>
          <a:ln>
            <a:noFill/>
          </a:ln>
        </p:spPr>
      </p:pic>
      <p:pic>
        <p:nvPicPr>
          <p:cNvPr descr="{&quot;mathml&quot;:&quot;&lt;math style=\&quot;font-family:stix;font-size:16px;\&quot; xmlns=\&quot;http://www.w3.org/1998/Math/MathML\&quot;&gt;&lt;mstyle mathsize=\&quot;16px\&quot;&gt;&lt;mfenced&gt;&lt;mtable&gt;&lt;mtr&gt;&lt;mtd&gt;&lt;mi&gt;&amp;#x3B1;&lt;/mi&gt;&lt;/mtd&gt;&lt;/mtr&gt;&lt;mtr&gt;&lt;mtd&gt;&lt;mi&gt;&amp;#x3B2;&lt;/mi&gt;&lt;/mtd&gt;&lt;/mtr&gt;&lt;/mtable&gt;&lt;/mfenced&gt;&lt;/mstyle&gt;&lt;/math&gt;&quot;,&quot;truncated&quot;:false}" id="153" name="Google Shape;153;p18" title="open parentheses table row alpha row beta end table close parentheses"/>
          <p:cNvPicPr preferRelativeResize="0"/>
          <p:nvPr/>
        </p:nvPicPr>
        <p:blipFill rotWithShape="1">
          <a:blip r:embed="rId5">
            <a:alphaModFix/>
          </a:blip>
          <a:srcRect b="0" l="0" r="0" t="0"/>
          <a:stretch/>
        </p:blipFill>
        <p:spPr>
          <a:xfrm>
            <a:off x="152400" y="152400"/>
            <a:ext cx="101982" cy="14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Gill Sans"/>
                <a:ea typeface="Gill Sans"/>
                <a:cs typeface="Gill Sans"/>
                <a:sym typeface="Gill Sans"/>
              </a:rPr>
              <a:t>Multiple Qubits..</a:t>
            </a:r>
            <a:endParaRPr b="1" sz="3220">
              <a:latin typeface="Gill Sans"/>
              <a:ea typeface="Gill Sans"/>
              <a:cs typeface="Gill Sans"/>
              <a:sym typeface="Gill Sans"/>
            </a:endParaRPr>
          </a:p>
        </p:txBody>
      </p:sp>
      <p:sp>
        <p:nvSpPr>
          <p:cNvPr id="159" name="Google Shape;15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State of Multi-Qubit system obtained by taking tensor product of individual qubit state.</a:t>
            </a:r>
            <a:endParaRPr>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pic>
        <p:nvPicPr>
          <p:cNvPr id="160" name="Google Shape;160;p19"/>
          <p:cNvPicPr preferRelativeResize="0"/>
          <p:nvPr/>
        </p:nvPicPr>
        <p:blipFill rotWithShape="1">
          <a:blip r:embed="rId3">
            <a:alphaModFix/>
          </a:blip>
          <a:srcRect b="0" l="0" r="0" t="0"/>
          <a:stretch/>
        </p:blipFill>
        <p:spPr>
          <a:xfrm>
            <a:off x="311700" y="2114900"/>
            <a:ext cx="8395174" cy="236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Quantum Gates..</a:t>
            </a:r>
            <a:endParaRPr b="1" sz="3220">
              <a:latin typeface="Times New Roman"/>
              <a:ea typeface="Times New Roman"/>
              <a:cs typeface="Times New Roman"/>
              <a:sym typeface="Times New Roman"/>
            </a:endParaRPr>
          </a:p>
        </p:txBody>
      </p:sp>
      <p:sp>
        <p:nvSpPr>
          <p:cNvPr id="166" name="Google Shape;166;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1000"/>
              </a:spcBef>
              <a:spcAft>
                <a:spcPts val="0"/>
              </a:spcAft>
              <a:buClr>
                <a:schemeClr val="dk1"/>
              </a:buClr>
              <a:buSzPct val="25018"/>
              <a:buFont typeface="Arial"/>
              <a:buNone/>
            </a:pPr>
            <a:r>
              <a:rPr b="1" lang="en" sz="4400" u="sng">
                <a:solidFill>
                  <a:srgbClr val="404040"/>
                </a:solidFill>
                <a:latin typeface="Gill Sans"/>
                <a:ea typeface="Gill Sans"/>
                <a:cs typeface="Gill Sans"/>
                <a:sym typeface="Gill Sans"/>
              </a:rPr>
              <a:t>Single Qubit Quantum Gates</a:t>
            </a:r>
            <a:endParaRPr b="1" sz="4400" u="sng">
              <a:solidFill>
                <a:srgbClr val="404040"/>
              </a:solidFill>
              <a:latin typeface="Gill Sans"/>
              <a:ea typeface="Gill Sans"/>
              <a:cs typeface="Gill Sans"/>
              <a:sym typeface="Gill Sans"/>
            </a:endParaRPr>
          </a:p>
          <a:p>
            <a:pPr indent="-315912" lvl="0" marL="457200" rtl="0" algn="l">
              <a:lnSpc>
                <a:spcPct val="115000"/>
              </a:lnSpc>
              <a:spcBef>
                <a:spcPts val="1000"/>
              </a:spcBef>
              <a:spcAft>
                <a:spcPts val="0"/>
              </a:spcAft>
              <a:buClr>
                <a:srgbClr val="0944A1"/>
              </a:buClr>
              <a:buSzPct val="100000"/>
              <a:buFont typeface="Gill Sans"/>
              <a:buChar char="●"/>
            </a:pPr>
            <a:r>
              <a:rPr lang="en" sz="2200">
                <a:solidFill>
                  <a:srgbClr val="0944A1"/>
                </a:solidFill>
                <a:latin typeface="Gill Sans"/>
                <a:ea typeface="Gill Sans"/>
                <a:cs typeface="Gill Sans"/>
                <a:sym typeface="Gill Sans"/>
              </a:rPr>
              <a:t>It is an unitary operations.(u^T u= I)</a:t>
            </a:r>
            <a:endParaRPr sz="2200">
              <a:solidFill>
                <a:srgbClr val="0944A1"/>
              </a:solidFill>
              <a:latin typeface="Gill Sans"/>
              <a:ea typeface="Gill Sans"/>
              <a:cs typeface="Gill Sans"/>
              <a:sym typeface="Gill Sans"/>
            </a:endParaRPr>
          </a:p>
          <a:p>
            <a:pPr indent="-315912" lvl="0" marL="457200" rtl="0" algn="l">
              <a:lnSpc>
                <a:spcPct val="115000"/>
              </a:lnSpc>
              <a:spcBef>
                <a:spcPts val="0"/>
              </a:spcBef>
              <a:spcAft>
                <a:spcPts val="0"/>
              </a:spcAft>
              <a:buClr>
                <a:srgbClr val="0944A1"/>
              </a:buClr>
              <a:buSzPct val="100000"/>
              <a:buFont typeface="Gill Sans"/>
              <a:buChar char="●"/>
            </a:pPr>
            <a:r>
              <a:rPr lang="en" sz="2200">
                <a:solidFill>
                  <a:srgbClr val="0944A1"/>
                </a:solidFill>
                <a:latin typeface="Gill Sans"/>
                <a:ea typeface="Gill Sans"/>
                <a:cs typeface="Gill Sans"/>
                <a:sym typeface="Gill Sans"/>
              </a:rPr>
              <a:t>Any single qubit quantum gate is given by an unitary transformation</a:t>
            </a:r>
            <a:endParaRPr sz="22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                       	U=e^iα Rn (θ) </a:t>
            </a:r>
            <a:endParaRPr sz="22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Here R is the rotational operator about an arbitrary direction and n is the unit vector.</a:t>
            </a:r>
            <a:endParaRPr sz="22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25018"/>
              <a:buFont typeface="Arial"/>
              <a:buNone/>
            </a:pPr>
            <a:r>
              <a:rPr b="1" lang="en" sz="4400" u="sng">
                <a:solidFill>
                  <a:srgbClr val="404040"/>
                </a:solidFill>
                <a:latin typeface="Gill Sans"/>
                <a:ea typeface="Gill Sans"/>
                <a:cs typeface="Gill Sans"/>
                <a:sym typeface="Gill Sans"/>
              </a:rPr>
              <a:t>Pauli Gates         	</a:t>
            </a:r>
            <a:endParaRPr b="1" sz="4400" u="sng">
              <a:solidFill>
                <a:srgbClr val="404040"/>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40909"/>
              <a:buFont typeface="Arial"/>
              <a:buNone/>
            </a:pPr>
            <a:r>
              <a:rPr lang="en">
                <a:solidFill>
                  <a:srgbClr val="404040"/>
                </a:solidFill>
                <a:latin typeface="Gill Sans"/>
                <a:ea typeface="Gill Sans"/>
                <a:cs typeface="Gill Sans"/>
                <a:sym typeface="Gill Sans"/>
              </a:rPr>
              <a:t> </a:t>
            </a:r>
            <a:r>
              <a:rPr lang="en" sz="2200">
                <a:solidFill>
                  <a:srgbClr val="0944A1"/>
                </a:solidFill>
                <a:latin typeface="Gill Sans"/>
                <a:ea typeface="Gill Sans"/>
                <a:cs typeface="Gill Sans"/>
                <a:sym typeface="Gill Sans"/>
              </a:rPr>
              <a:t>The Pauli-X gate is a single-qubit rotation through </a:t>
            </a:r>
            <a:r>
              <a:rPr i="1" lang="en" sz="2200">
                <a:solidFill>
                  <a:srgbClr val="0944A1"/>
                </a:solidFill>
                <a:latin typeface="Gill Sans"/>
                <a:ea typeface="Gill Sans"/>
                <a:cs typeface="Gill Sans"/>
                <a:sym typeface="Gill Sans"/>
              </a:rPr>
              <a:t>π</a:t>
            </a:r>
            <a:r>
              <a:rPr lang="en" sz="2200">
                <a:solidFill>
                  <a:srgbClr val="0944A1"/>
                </a:solidFill>
                <a:latin typeface="Gill Sans"/>
                <a:ea typeface="Gill Sans"/>
                <a:cs typeface="Gill Sans"/>
                <a:sym typeface="Gill Sans"/>
              </a:rPr>
              <a:t> radians around the x-axis. It is work like as a NOT gate in classical computer. It convert state |0&gt;to |1&gt;  and |1&gt;  to |0&gt;. It is also called as bit-flip gate.</a:t>
            </a:r>
            <a:endParaRPr sz="22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50000"/>
              <a:buFont typeface="Arial"/>
              <a:buNone/>
            </a:pPr>
            <a:r>
              <a:rPr lang="en" sz="2200">
                <a:solidFill>
                  <a:srgbClr val="0944A1"/>
                </a:solidFill>
                <a:latin typeface="Gill Sans"/>
                <a:ea typeface="Gill Sans"/>
                <a:cs typeface="Gill Sans"/>
                <a:sym typeface="Gill Sans"/>
              </a:rPr>
              <a:t>Pauli x gate outer product form :  </a:t>
            </a:r>
            <a:r>
              <a:rPr b="1" lang="en" sz="2200">
                <a:solidFill>
                  <a:srgbClr val="0944A1"/>
                </a:solidFill>
                <a:latin typeface="Gill Sans"/>
                <a:ea typeface="Gill Sans"/>
                <a:cs typeface="Gill Sans"/>
                <a:sym typeface="Gill Sans"/>
              </a:rPr>
              <a:t>X=|0&gt;&lt;1|+|1&gt;&lt;0|</a:t>
            </a:r>
            <a:endParaRPr b="1" sz="2200">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ct val="159999"/>
              <a:buNone/>
            </a:pPr>
            <a:r>
              <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1000"/>
              </a:spcBef>
              <a:spcAft>
                <a:spcPts val="0"/>
              </a:spcAft>
              <a:buClr>
                <a:schemeClr val="dk1"/>
              </a:buClr>
              <a:buSzPts val="770"/>
              <a:buFont typeface="Arial"/>
              <a:buNone/>
            </a:pPr>
            <a:r>
              <a:rPr b="1" lang="en" sz="4400" u="sng">
                <a:solidFill>
                  <a:srgbClr val="404040"/>
                </a:solidFill>
                <a:latin typeface="Gill Sans"/>
                <a:ea typeface="Gill Sans"/>
                <a:cs typeface="Gill Sans"/>
                <a:sym typeface="Gill Sans"/>
              </a:rPr>
              <a:t>Pauli Y Gate</a:t>
            </a:r>
            <a:endParaRPr b="1" sz="4400" u="sng">
              <a:solidFill>
                <a:srgbClr val="404040"/>
              </a:solidFill>
              <a:latin typeface="Gill Sans"/>
              <a:ea typeface="Gill Sans"/>
              <a:cs typeface="Gill Sans"/>
              <a:sym typeface="Gill Sans"/>
            </a:endParaRPr>
          </a:p>
          <a:p>
            <a:pPr indent="-308610" lvl="0" marL="457200" rtl="0" algn="l">
              <a:lnSpc>
                <a:spcPct val="115000"/>
              </a:lnSpc>
              <a:spcBef>
                <a:spcPts val="1000"/>
              </a:spcBef>
              <a:spcAft>
                <a:spcPts val="0"/>
              </a:spcAft>
              <a:buSzPct val="81000"/>
              <a:buFont typeface="Gill Sans"/>
              <a:buChar char="●"/>
            </a:pPr>
            <a:r>
              <a:rPr lang="en">
                <a:solidFill>
                  <a:srgbClr val="404040"/>
                </a:solidFill>
                <a:latin typeface="Gill Sans"/>
                <a:ea typeface="Gill Sans"/>
                <a:cs typeface="Gill Sans"/>
                <a:sym typeface="Gill Sans"/>
              </a:rPr>
              <a:t>  </a:t>
            </a:r>
            <a:r>
              <a:rPr lang="en" sz="2000">
                <a:solidFill>
                  <a:srgbClr val="0944A1"/>
                </a:solidFill>
                <a:latin typeface="Gill Sans"/>
                <a:ea typeface="Gill Sans"/>
                <a:cs typeface="Gill Sans"/>
                <a:sym typeface="Gill Sans"/>
              </a:rPr>
              <a:t>The Pauli Y gate maps |0&gt;to i|1&gt; and |1&gt;to -i|0&gt; ."The Pauli-Y gate is a single-qubit rotation through π  radians around the y-axis."</a:t>
            </a:r>
            <a:endParaRPr sz="20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ct val="100000"/>
              <a:buFont typeface="Gill Sans"/>
              <a:buChar char="●"/>
            </a:pPr>
            <a:r>
              <a:rPr lang="en" sz="2000">
                <a:solidFill>
                  <a:srgbClr val="0944A1"/>
                </a:solidFill>
                <a:latin typeface="Gill Sans"/>
                <a:ea typeface="Gill Sans"/>
                <a:cs typeface="Gill Sans"/>
                <a:sym typeface="Gill Sans"/>
              </a:rPr>
              <a:t>  Pauli Y  Gate outer product form : </a:t>
            </a:r>
            <a:r>
              <a:rPr b="1" lang="en" sz="2000">
                <a:solidFill>
                  <a:srgbClr val="0944A1"/>
                </a:solidFill>
                <a:latin typeface="Gill Sans"/>
                <a:ea typeface="Gill Sans"/>
                <a:cs typeface="Gill Sans"/>
                <a:sym typeface="Gill Sans"/>
              </a:rPr>
              <a:t>Y= -i|0&gt;&lt;1|+i|1&gt;&lt;0|</a:t>
            </a:r>
            <a:endParaRPr b="1" sz="20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770"/>
              <a:buFont typeface="Arial"/>
              <a:buNone/>
            </a:pPr>
            <a:r>
              <a:rPr b="1" lang="en" sz="4400" u="sng">
                <a:solidFill>
                  <a:srgbClr val="404040"/>
                </a:solidFill>
                <a:latin typeface="Gill Sans"/>
                <a:ea typeface="Gill Sans"/>
                <a:cs typeface="Gill Sans"/>
                <a:sym typeface="Gill Sans"/>
              </a:rPr>
              <a:t>Pauli Z Gate</a:t>
            </a:r>
            <a:endParaRPr b="1" sz="4400" u="sng">
              <a:solidFill>
                <a:srgbClr val="404040"/>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61110"/>
              <a:buFont typeface="Arial"/>
              <a:buNone/>
            </a:pPr>
            <a:r>
              <a:rPr lang="en">
                <a:solidFill>
                  <a:srgbClr val="0944A1"/>
                </a:solidFill>
                <a:latin typeface="Gill Sans"/>
                <a:ea typeface="Gill Sans"/>
                <a:cs typeface="Gill Sans"/>
                <a:sym typeface="Gill Sans"/>
              </a:rPr>
              <a:t>The Z-gate is a unitary gate that acts on only one qubit. Specifically it maps 1 to -1 and leaves 0 unchanged. It does this by rotating around the Z axis of the qubit by π radians (180 degrees). By doing this it flips the phase of the qubit. It is also called Phase flip gate.</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163636"/>
              <a:buFont typeface="Arial"/>
              <a:buNone/>
            </a:pPr>
            <a:r>
              <a:rPr lang="en">
                <a:solidFill>
                  <a:srgbClr val="0944A1"/>
                </a:solidFill>
                <a:latin typeface="Gill Sans"/>
                <a:ea typeface="Gill Sans"/>
                <a:cs typeface="Gill Sans"/>
                <a:sym typeface="Gill Sans"/>
              </a:rPr>
              <a:t>Pauli Z gate outer product form : </a:t>
            </a:r>
            <a:r>
              <a:rPr b="1" lang="en">
                <a:solidFill>
                  <a:srgbClr val="0944A1"/>
                </a:solidFill>
                <a:latin typeface="Gill Sans"/>
                <a:ea typeface="Gill Sans"/>
                <a:cs typeface="Gill Sans"/>
                <a:sym typeface="Gill Sans"/>
              </a:rPr>
              <a:t>Z =</a:t>
            </a:r>
            <a:r>
              <a:rPr b="1" lang="en" sz="1100">
                <a:solidFill>
                  <a:srgbClr val="0944A1"/>
                </a:solidFill>
                <a:latin typeface="Gill Sans"/>
                <a:ea typeface="Gill Sans"/>
                <a:cs typeface="Gill Sans"/>
                <a:sym typeface="Gill Sans"/>
              </a:rPr>
              <a:t>|0&gt;&lt;0|-|1&gt;&lt;1|.</a:t>
            </a:r>
            <a:endParaRPr b="1" sz="11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ct val="61110"/>
              <a:buFont typeface="Arial"/>
              <a:buNone/>
            </a:pPr>
            <a:r>
              <a:rPr lang="en">
                <a:solidFill>
                  <a:srgbClr val="0944A1"/>
                </a:solidFill>
                <a:latin typeface="Gill Sans"/>
                <a:ea typeface="Gill Sans"/>
                <a:cs typeface="Gill Sans"/>
                <a:sym typeface="Gill Sans"/>
              </a:rPr>
              <a:t>Pauli X gate is not an universal NOT gate.It only operate on single qubit pure state. It is not for the linear combinations.</a:t>
            </a:r>
            <a:endParaRPr>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ct val="142857"/>
              <a:buNone/>
            </a:pPr>
            <a:r>
              <a:t/>
            </a:r>
            <a:endParaRPr>
              <a:solidFill>
                <a:srgbClr val="0944A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174900" y="3453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000"/>
              </a:spcBef>
              <a:spcAft>
                <a:spcPts val="0"/>
              </a:spcAft>
              <a:buClr>
                <a:schemeClr val="dk1"/>
              </a:buClr>
              <a:buSzPts val="1100"/>
              <a:buFont typeface="Arial"/>
              <a:buNone/>
            </a:pPr>
            <a:r>
              <a:rPr b="1" lang="en" sz="4400" u="sng">
                <a:solidFill>
                  <a:srgbClr val="404040"/>
                </a:solidFill>
                <a:latin typeface="Gill Sans"/>
                <a:ea typeface="Gill Sans"/>
                <a:cs typeface="Gill Sans"/>
                <a:sym typeface="Gill Sans"/>
              </a:rPr>
              <a:t>Hadamard Gate</a:t>
            </a:r>
            <a:endParaRPr b="1" sz="4400" u="sng">
              <a:solidFill>
                <a:srgbClr val="404040"/>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a:solidFill>
                  <a:srgbClr val="404040"/>
                </a:solidFill>
                <a:latin typeface="Gill Sans"/>
                <a:ea typeface="Gill Sans"/>
                <a:cs typeface="Gill Sans"/>
                <a:sym typeface="Gill Sans"/>
              </a:rPr>
              <a:t> </a:t>
            </a:r>
            <a:r>
              <a:rPr lang="en">
                <a:solidFill>
                  <a:srgbClr val="0944A1"/>
                </a:solidFill>
                <a:latin typeface="Gill Sans"/>
                <a:ea typeface="Gill Sans"/>
                <a:cs typeface="Gill Sans"/>
                <a:sym typeface="Gill Sans"/>
              </a:rPr>
              <a:t>It create superposition of basis gate.</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 Outer product form of</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 hadamard gate</a:t>
            </a:r>
            <a:r>
              <a:rPr b="1" lang="en">
                <a:solidFill>
                  <a:srgbClr val="0944A1"/>
                </a:solidFill>
                <a:latin typeface="Gill Sans"/>
                <a:ea typeface="Gill Sans"/>
                <a:cs typeface="Gill Sans"/>
                <a:sym typeface="Gill Sans"/>
              </a:rPr>
              <a:t>= </a:t>
            </a:r>
            <a:r>
              <a:rPr b="1" lang="en" sz="1500">
                <a:solidFill>
                  <a:srgbClr val="0944A1"/>
                </a:solidFill>
                <a:latin typeface="Gill Sans"/>
                <a:ea typeface="Gill Sans"/>
                <a:cs typeface="Gill Sans"/>
                <a:sym typeface="Gill Sans"/>
              </a:rPr>
              <a:t>1/(√2) (|0&gt;&lt;0|+|0&gt;&lt;1|+|1&gt;&lt;0|-|1&gt;&lt;1|)</a:t>
            </a:r>
            <a:endParaRPr b="1" sz="15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|+&gt; and |-&gt; are called Hadamard basis.</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a:solidFill>
                  <a:srgbClr val="0944A1"/>
                </a:solidFill>
                <a:latin typeface="Gill Sans"/>
                <a:ea typeface="Gill Sans"/>
                <a:cs typeface="Gill Sans"/>
                <a:sym typeface="Gill Sans"/>
              </a:rPr>
              <a:t>Hadamard gate is also called as square root of NOT gate(</a:t>
            </a:r>
            <a:r>
              <a:rPr lang="en" sz="1100">
                <a:solidFill>
                  <a:srgbClr val="0944A1"/>
                </a:solidFill>
                <a:latin typeface="Gill Sans"/>
                <a:ea typeface="Gill Sans"/>
                <a:cs typeface="Gill Sans"/>
                <a:sym typeface="Gill Sans"/>
              </a:rPr>
              <a:t>√NOT</a:t>
            </a:r>
            <a:r>
              <a:rPr lang="en">
                <a:solidFill>
                  <a:srgbClr val="0944A1"/>
                </a:solidFill>
                <a:latin typeface="Gill Sans"/>
                <a:ea typeface="Gill Sans"/>
                <a:cs typeface="Gill Sans"/>
                <a:sym typeface="Gill Sans"/>
              </a:rPr>
              <a:t>).Because it produce states that are lie in the halfway between 0 and 1.</a:t>
            </a:r>
            <a:endParaRPr>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pic>
        <p:nvPicPr>
          <p:cNvPr id="177" name="Google Shape;177;p22"/>
          <p:cNvPicPr preferRelativeResize="0"/>
          <p:nvPr/>
        </p:nvPicPr>
        <p:blipFill rotWithShape="1">
          <a:blip r:embed="rId3">
            <a:alphaModFix/>
          </a:blip>
          <a:srcRect b="0" l="0" r="0" t="0"/>
          <a:stretch/>
        </p:blipFill>
        <p:spPr>
          <a:xfrm>
            <a:off x="342000" y="3294625"/>
            <a:ext cx="8700176" cy="1671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Basic Quantum Circuit…</a:t>
            </a:r>
            <a:endParaRPr b="1" sz="3220">
              <a:latin typeface="Times New Roman"/>
              <a:ea typeface="Times New Roman"/>
              <a:cs typeface="Times New Roman"/>
              <a:sym typeface="Times New Roman"/>
            </a:endParaRPr>
          </a:p>
        </p:txBody>
      </p:sp>
      <p:sp>
        <p:nvSpPr>
          <p:cNvPr id="183" name="Google Shape;183;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000"/>
              </a:spcBef>
              <a:spcAft>
                <a:spcPts val="0"/>
              </a:spcAft>
              <a:buSzPts val="1800"/>
              <a:buNone/>
            </a:pPr>
            <a:r>
              <a:rPr lang="en">
                <a:solidFill>
                  <a:srgbClr val="0944A1"/>
                </a:solidFill>
                <a:latin typeface="Gill Sans"/>
                <a:ea typeface="Gill Sans"/>
                <a:cs typeface="Gill Sans"/>
                <a:sym typeface="Gill Sans"/>
              </a:rPr>
              <a:t>The Circuit diagram representations of the Pauli operators and their actions on a single arbitrary qubit .</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t/>
            </a:r>
            <a:endParaRPr>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pic>
        <p:nvPicPr>
          <p:cNvPr id="184" name="Google Shape;184;p23"/>
          <p:cNvPicPr preferRelativeResize="0"/>
          <p:nvPr/>
        </p:nvPicPr>
        <p:blipFill rotWithShape="1">
          <a:blip r:embed="rId3">
            <a:alphaModFix/>
          </a:blip>
          <a:srcRect b="0" l="0" r="0" t="0"/>
          <a:stretch/>
        </p:blipFill>
        <p:spPr>
          <a:xfrm>
            <a:off x="1412025" y="1997200"/>
            <a:ext cx="6319951" cy="294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 type="body"/>
          </p:nvPr>
        </p:nvSpPr>
        <p:spPr>
          <a:xfrm>
            <a:off x="311700" y="300950"/>
            <a:ext cx="8520600" cy="4267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000"/>
              </a:spcBef>
              <a:spcAft>
                <a:spcPts val="0"/>
              </a:spcAft>
              <a:buSzPts val="1800"/>
              <a:buNone/>
            </a:pPr>
            <a:r>
              <a:rPr lang="en">
                <a:solidFill>
                  <a:srgbClr val="0944A1"/>
                </a:solidFill>
                <a:latin typeface="Gill Sans"/>
                <a:ea typeface="Gill Sans"/>
                <a:cs typeface="Gill Sans"/>
                <a:sym typeface="Gill Sans"/>
              </a:rPr>
              <a:t>The Hadamard gate circuit</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SzPts val="1800"/>
              <a:buNone/>
            </a:pPr>
            <a:r>
              <a:t/>
            </a:r>
            <a:endParaRPr>
              <a:solidFill>
                <a:srgbClr val="404040"/>
              </a:solidFill>
            </a:endParaRPr>
          </a:p>
          <a:p>
            <a:pPr indent="0" lvl="0" marL="0" rtl="0" algn="l">
              <a:lnSpc>
                <a:spcPct val="115000"/>
              </a:lnSpc>
              <a:spcBef>
                <a:spcPts val="1000"/>
              </a:spcBef>
              <a:spcAft>
                <a:spcPts val="0"/>
              </a:spcAft>
              <a:buSzPts val="1800"/>
              <a:buNone/>
            </a:pPr>
            <a:r>
              <a:t/>
            </a:r>
            <a:endParaRPr>
              <a:solidFill>
                <a:srgbClr val="404040"/>
              </a:solidFill>
            </a:endParaRPr>
          </a:p>
          <a:p>
            <a:pPr indent="0" lvl="0" marL="0" rtl="0" algn="l">
              <a:lnSpc>
                <a:spcPct val="115000"/>
              </a:lnSpc>
              <a:spcBef>
                <a:spcPts val="1000"/>
              </a:spcBef>
              <a:spcAft>
                <a:spcPts val="0"/>
              </a:spcAft>
              <a:buSzPts val="1800"/>
              <a:buNone/>
            </a:pPr>
            <a:r>
              <a:t/>
            </a:r>
            <a:endParaRPr>
              <a:solidFill>
                <a:srgbClr val="404040"/>
              </a:solidFill>
            </a:endParaRPr>
          </a:p>
          <a:p>
            <a:pPr indent="0" lvl="0" marL="0" rtl="0" algn="l">
              <a:lnSpc>
                <a:spcPct val="115000"/>
              </a:lnSpc>
              <a:spcBef>
                <a:spcPts val="1000"/>
              </a:spcBef>
              <a:spcAft>
                <a:spcPts val="0"/>
              </a:spcAft>
              <a:buSzPts val="1800"/>
              <a:buNone/>
            </a:pPr>
            <a:r>
              <a:t/>
            </a:r>
            <a:endParaRPr>
              <a:solidFill>
                <a:srgbClr val="404040"/>
              </a:solidFill>
            </a:endParaRPr>
          </a:p>
          <a:p>
            <a:pPr indent="0" lvl="0" marL="0" rtl="0" algn="l">
              <a:lnSpc>
                <a:spcPct val="115000"/>
              </a:lnSpc>
              <a:spcBef>
                <a:spcPts val="1000"/>
              </a:spcBef>
              <a:spcAft>
                <a:spcPts val="0"/>
              </a:spcAft>
              <a:buSzPts val="1800"/>
              <a:buNone/>
            </a:pPr>
            <a:r>
              <a:rPr lang="en">
                <a:solidFill>
                  <a:srgbClr val="0944A1"/>
                </a:solidFill>
                <a:latin typeface="Gill Sans"/>
                <a:ea typeface="Gill Sans"/>
                <a:cs typeface="Gill Sans"/>
                <a:sym typeface="Gill Sans"/>
              </a:rPr>
              <a:t>The measurement Circuit</a:t>
            </a:r>
            <a:endParaRPr>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t/>
            </a:r>
            <a:endParaRPr>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pic>
        <p:nvPicPr>
          <p:cNvPr id="190" name="Google Shape;190;p24"/>
          <p:cNvPicPr preferRelativeResize="0"/>
          <p:nvPr/>
        </p:nvPicPr>
        <p:blipFill rotWithShape="1">
          <a:blip r:embed="rId3">
            <a:alphaModFix/>
          </a:blip>
          <a:srcRect b="0" l="0" r="0" t="0"/>
          <a:stretch/>
        </p:blipFill>
        <p:spPr>
          <a:xfrm>
            <a:off x="812937" y="919725"/>
            <a:ext cx="6607200" cy="1460525"/>
          </a:xfrm>
          <a:prstGeom prst="rect">
            <a:avLst/>
          </a:prstGeom>
          <a:noFill/>
          <a:ln>
            <a:noFill/>
          </a:ln>
        </p:spPr>
      </p:pic>
      <p:pic>
        <p:nvPicPr>
          <p:cNvPr id="191" name="Google Shape;191;p24"/>
          <p:cNvPicPr preferRelativeResize="0"/>
          <p:nvPr/>
        </p:nvPicPr>
        <p:blipFill rotWithShape="1">
          <a:blip r:embed="rId4">
            <a:alphaModFix/>
          </a:blip>
          <a:srcRect b="0" l="0" r="0" t="0"/>
          <a:stretch/>
        </p:blipFill>
        <p:spPr>
          <a:xfrm>
            <a:off x="695650" y="3133225"/>
            <a:ext cx="6841776" cy="162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b="0" l="0" r="0" t="0"/>
          <a:stretch/>
        </p:blipFill>
        <p:spPr>
          <a:xfrm>
            <a:off x="0" y="152400"/>
            <a:ext cx="4699688" cy="4838700"/>
          </a:xfrm>
          <a:prstGeom prst="rect">
            <a:avLst/>
          </a:prstGeom>
          <a:noFill/>
          <a:ln>
            <a:noFill/>
          </a:ln>
        </p:spPr>
      </p:pic>
      <p:pic>
        <p:nvPicPr>
          <p:cNvPr id="197" name="Google Shape;197;p25"/>
          <p:cNvPicPr preferRelativeResize="0"/>
          <p:nvPr/>
        </p:nvPicPr>
        <p:blipFill rotWithShape="1">
          <a:blip r:embed="rId4">
            <a:alphaModFix/>
          </a:blip>
          <a:srcRect b="0" l="0" r="0" t="0"/>
          <a:stretch/>
        </p:blipFill>
        <p:spPr>
          <a:xfrm>
            <a:off x="4699700" y="254038"/>
            <a:ext cx="4369850" cy="4635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311700" y="130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Quantum Cryptography…</a:t>
            </a:r>
            <a:endParaRPr b="1" sz="3220">
              <a:latin typeface="Times New Roman"/>
              <a:ea typeface="Times New Roman"/>
              <a:cs typeface="Times New Roman"/>
              <a:sym typeface="Times New Roman"/>
            </a:endParaRPr>
          </a:p>
        </p:txBody>
      </p:sp>
      <p:sp>
        <p:nvSpPr>
          <p:cNvPr id="203" name="Google Shape;203;p26"/>
          <p:cNvSpPr txBox="1"/>
          <p:nvPr>
            <p:ph idx="1" type="body"/>
          </p:nvPr>
        </p:nvSpPr>
        <p:spPr>
          <a:xfrm>
            <a:off x="311700" y="848125"/>
            <a:ext cx="8520600" cy="4035600"/>
          </a:xfrm>
          <a:prstGeom prst="rect">
            <a:avLst/>
          </a:prstGeom>
          <a:noFill/>
          <a:ln>
            <a:noFill/>
          </a:ln>
        </p:spPr>
        <p:txBody>
          <a:bodyPr anchorCtr="0" anchor="t" bIns="91425" lIns="91425" spcFirstLastPara="1" rIns="91425" wrap="square" tIns="91425">
            <a:normAutofit fontScale="25000" lnSpcReduction="20000"/>
          </a:bodyPr>
          <a:lstStyle/>
          <a:p>
            <a:pPr indent="-319665" lvl="0" marL="457200" rtl="0" algn="l">
              <a:lnSpc>
                <a:spcPct val="115000"/>
              </a:lnSpc>
              <a:spcBef>
                <a:spcPts val="100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is based on the phenomena of quantum physics which allows secure data transmission between sender and receiver.</a:t>
            </a:r>
            <a:endParaRPr sz="5736">
              <a:solidFill>
                <a:srgbClr val="0944A1"/>
              </a:solidFill>
              <a:latin typeface="Gill Sans"/>
              <a:ea typeface="Gill Sans"/>
              <a:cs typeface="Gill Sans"/>
              <a:sym typeface="Gill Sans"/>
            </a:endParaRPr>
          </a:p>
          <a:p>
            <a:pPr indent="0" lvl="0" marL="533400" rtl="0" algn="l">
              <a:lnSpc>
                <a:spcPct val="120000"/>
              </a:lnSpc>
              <a:spcBef>
                <a:spcPts val="600"/>
              </a:spcBef>
              <a:spcAft>
                <a:spcPts val="0"/>
              </a:spcAft>
              <a:buSzPct val="125523"/>
              <a:buNone/>
            </a:pPr>
            <a:r>
              <a:rPr b="1" lang="en" sz="5736">
                <a:solidFill>
                  <a:srgbClr val="0944A1"/>
                </a:solidFill>
                <a:latin typeface="Gill Sans"/>
                <a:ea typeface="Gill Sans"/>
                <a:cs typeface="Gill Sans"/>
                <a:sym typeface="Gill Sans"/>
              </a:rPr>
              <a:t>“</a:t>
            </a:r>
            <a:r>
              <a:rPr i="1" lang="en" sz="5736">
                <a:solidFill>
                  <a:srgbClr val="0944A1"/>
                </a:solidFill>
                <a:latin typeface="Gill Sans"/>
                <a:ea typeface="Gill Sans"/>
                <a:cs typeface="Gill Sans"/>
                <a:sym typeface="Gill Sans"/>
              </a:rPr>
              <a:t>Quantum Cryptography is the art and science of exploiting quantum mechanical effects in order to perform cryptographic tasks.”</a:t>
            </a:r>
            <a:endParaRPr sz="5736">
              <a:solidFill>
                <a:srgbClr val="0944A1"/>
              </a:solidFill>
              <a:latin typeface="Gill Sans"/>
              <a:ea typeface="Gill Sans"/>
              <a:cs typeface="Gill Sans"/>
              <a:sym typeface="Gill Sans"/>
            </a:endParaRPr>
          </a:p>
          <a:p>
            <a:pPr indent="-319665" lvl="0" marL="457200" rtl="0" algn="l">
              <a:lnSpc>
                <a:spcPct val="115000"/>
              </a:lnSpc>
              <a:spcBef>
                <a:spcPts val="100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Why Quantum Cryptography…?</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Basic working principle of classical cryptographic algorithms developed around mathematical models.</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The security of classical cryptography is based on the high complexity of the mathematical problem for the instance factorization of large number.</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computers can make these classical encryption strategies unsafe.</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establishes secure communication by providing security based on fundamental laws of physics instead of mathematical algorithms or computing technologies used today.</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Quantum cryptography is a method of encryption that uses the naturally occurring properties of quantum mechanics to secure and transmit data in a way that cannot be hacked.</a:t>
            </a:r>
            <a:endParaRPr sz="5736">
              <a:solidFill>
                <a:srgbClr val="0944A1"/>
              </a:solidFill>
              <a:latin typeface="Gill Sans"/>
              <a:ea typeface="Gill Sans"/>
              <a:cs typeface="Gill Sans"/>
              <a:sym typeface="Gill Sans"/>
            </a:endParaRPr>
          </a:p>
          <a:p>
            <a:pPr indent="-319665" lvl="0" marL="914400" rtl="0" algn="l">
              <a:lnSpc>
                <a:spcPct val="115000"/>
              </a:lnSpc>
              <a:spcBef>
                <a:spcPts val="0"/>
              </a:spcBef>
              <a:spcAft>
                <a:spcPts val="0"/>
              </a:spcAft>
              <a:buClr>
                <a:srgbClr val="0944A1"/>
              </a:buClr>
              <a:buSzPct val="100000"/>
              <a:buFont typeface="Gill Sans"/>
              <a:buChar char="❖"/>
            </a:pPr>
            <a:r>
              <a:rPr lang="en" sz="5736">
                <a:solidFill>
                  <a:srgbClr val="0944A1"/>
                </a:solidFill>
                <a:latin typeface="Gill Sans"/>
                <a:ea typeface="Gill Sans"/>
                <a:cs typeface="Gill Sans"/>
                <a:sym typeface="Gill Sans"/>
              </a:rPr>
              <a:t>The two groundbreaking algorithms challenging the existence of current cryptographic schemes are Shor’s algorithm and Grover’s algorithm.</a:t>
            </a:r>
            <a:endParaRPr sz="5736">
              <a:solidFill>
                <a:srgbClr val="0944A1"/>
              </a:solidFill>
              <a:latin typeface="Gill Sans"/>
              <a:ea typeface="Gill Sans"/>
              <a:cs typeface="Gill Sans"/>
              <a:sym typeface="Gill Sans"/>
            </a:endParaRPr>
          </a:p>
          <a:p>
            <a:pPr indent="0" lvl="0" marL="914400" rtl="0" algn="l">
              <a:lnSpc>
                <a:spcPct val="115000"/>
              </a:lnSpc>
              <a:spcBef>
                <a:spcPts val="1000"/>
              </a:spcBef>
              <a:spcAft>
                <a:spcPts val="0"/>
              </a:spcAft>
              <a:buSzPct val="174081"/>
              <a:buNone/>
            </a:pPr>
            <a:r>
              <a:t/>
            </a:r>
            <a:endParaRPr sz="4136">
              <a:solidFill>
                <a:srgbClr val="0944A1"/>
              </a:solidFill>
              <a:latin typeface="Gill Sans"/>
              <a:ea typeface="Gill Sans"/>
              <a:cs typeface="Gill Sans"/>
              <a:sym typeface="Gill Sans"/>
            </a:endParaRPr>
          </a:p>
          <a:p>
            <a:pPr indent="0" lvl="0" marL="533400" rtl="0" algn="l">
              <a:lnSpc>
                <a:spcPct val="120000"/>
              </a:lnSpc>
              <a:spcBef>
                <a:spcPts val="600"/>
              </a:spcBef>
              <a:spcAft>
                <a:spcPts val="0"/>
              </a:spcAft>
              <a:buSzPts val="1800"/>
              <a:buNone/>
            </a:pPr>
            <a:r>
              <a:t/>
            </a:r>
            <a:endParaRPr i="1" sz="1600">
              <a:solidFill>
                <a:srgbClr val="262626"/>
              </a:solidFill>
            </a:endParaRPr>
          </a:p>
          <a:p>
            <a:pPr indent="0" lvl="0" marL="0" rtl="0" algn="l">
              <a:lnSpc>
                <a:spcPct val="120000"/>
              </a:lnSpc>
              <a:spcBef>
                <a:spcPts val="600"/>
              </a:spcBef>
              <a:spcAft>
                <a:spcPts val="0"/>
              </a:spcAft>
              <a:buSzPts val="1800"/>
              <a:buNone/>
            </a:pPr>
            <a:r>
              <a:t/>
            </a:r>
            <a:endParaRPr i="1" sz="1600">
              <a:solidFill>
                <a:srgbClr val="262626"/>
              </a:solidFill>
            </a:endParaRPr>
          </a:p>
          <a:p>
            <a:pPr indent="0" lvl="0" marL="457200" rtl="0" algn="l">
              <a:lnSpc>
                <a:spcPct val="115000"/>
              </a:lnSpc>
              <a:spcBef>
                <a:spcPts val="0"/>
              </a:spcBef>
              <a:spcAft>
                <a:spcPts val="120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idx="1" type="body"/>
          </p:nvPr>
        </p:nvSpPr>
        <p:spPr>
          <a:xfrm>
            <a:off x="311700" y="588225"/>
            <a:ext cx="8520600" cy="3980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Principles of Quantum Mechanics</a:t>
            </a:r>
            <a:endParaRPr b="1" sz="16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lang="en" sz="1600">
                <a:solidFill>
                  <a:srgbClr val="0944A1"/>
                </a:solidFill>
                <a:latin typeface="Gill Sans"/>
                <a:ea typeface="Gill Sans"/>
                <a:cs typeface="Gill Sans"/>
                <a:sym typeface="Gill Sans"/>
              </a:rPr>
              <a:t>Quantum Cryptography is a latest and advanced branch of cryptography its basis lays in the two beliefs of quantum technicalities : Heisenberg's uncertainty principle and principles of photon polarization.</a:t>
            </a:r>
            <a:endParaRPr sz="16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Heisenberg’s Uncertainty principle</a:t>
            </a:r>
            <a:r>
              <a:rPr lang="en" sz="1600">
                <a:solidFill>
                  <a:srgbClr val="0944A1"/>
                </a:solidFill>
                <a:latin typeface="Gill Sans"/>
                <a:ea typeface="Gill Sans"/>
                <a:cs typeface="Gill Sans"/>
                <a:sym typeface="Gill Sans"/>
              </a:rPr>
              <a:t>: It states that certain pairs of physical properties are related and complementary in the sense measuring one property, prevent simultaneously knowing of other property and destroying it.</a:t>
            </a:r>
            <a:endParaRPr sz="16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Principle of Photon Polarization: </a:t>
            </a:r>
            <a:r>
              <a:rPr lang="en" sz="1600">
                <a:solidFill>
                  <a:srgbClr val="0944A1"/>
                </a:solidFill>
                <a:latin typeface="Gill Sans"/>
                <a:ea typeface="Gill Sans"/>
                <a:cs typeface="Gill Sans"/>
                <a:sym typeface="Gill Sans"/>
              </a:rPr>
              <a:t>An individual photon can be described as having right or left circular polarization, or a superposition of the two.</a:t>
            </a:r>
            <a:endParaRPr sz="1600">
              <a:solidFill>
                <a:srgbClr val="0944A1"/>
              </a:solidFill>
              <a:latin typeface="Gill Sans"/>
              <a:ea typeface="Gill Sans"/>
              <a:cs typeface="Gill Sans"/>
              <a:sym typeface="Gill Sans"/>
            </a:endParaRPr>
          </a:p>
          <a:p>
            <a:pPr indent="0" lvl="0" marL="0" rtl="0" algn="l">
              <a:lnSpc>
                <a:spcPct val="115000"/>
              </a:lnSpc>
              <a:spcBef>
                <a:spcPts val="1000"/>
              </a:spcBef>
              <a:spcAft>
                <a:spcPts val="0"/>
              </a:spcAft>
              <a:buClr>
                <a:schemeClr val="dk1"/>
              </a:buClr>
              <a:buSzPts val="1100"/>
              <a:buFont typeface="Arial"/>
              <a:buNone/>
            </a:pPr>
            <a:r>
              <a:rPr b="1" lang="en" sz="1600">
                <a:solidFill>
                  <a:srgbClr val="0944A1"/>
                </a:solidFill>
                <a:latin typeface="Gill Sans"/>
                <a:ea typeface="Gill Sans"/>
                <a:cs typeface="Gill Sans"/>
                <a:sym typeface="Gill Sans"/>
              </a:rPr>
              <a:t>No Cloning Theorem: </a:t>
            </a:r>
            <a:r>
              <a:rPr lang="en" sz="1600">
                <a:solidFill>
                  <a:srgbClr val="0944A1"/>
                </a:solidFill>
                <a:latin typeface="Gill Sans"/>
                <a:ea typeface="Gill Sans"/>
                <a:cs typeface="Gill Sans"/>
                <a:sym typeface="Gill Sans"/>
              </a:rPr>
              <a:t>It is impossible to create an independent and identical copy of an arbitrary unknown quantum state.</a:t>
            </a:r>
            <a:endParaRPr sz="1600">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220">
                <a:latin typeface="Times New Roman"/>
                <a:ea typeface="Times New Roman"/>
                <a:cs typeface="Times New Roman"/>
                <a:sym typeface="Times New Roman"/>
              </a:rPr>
              <a:t>Quantum Key Distribution…</a:t>
            </a:r>
            <a:endParaRPr sz="3220">
              <a:latin typeface="Times New Roman"/>
              <a:ea typeface="Times New Roman"/>
              <a:cs typeface="Times New Roman"/>
              <a:sym typeface="Times New Roman"/>
            </a:endParaRPr>
          </a:p>
        </p:txBody>
      </p:sp>
      <p:sp>
        <p:nvSpPr>
          <p:cNvPr id="218" name="Google Shape;218;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100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This scheme allows the one to distribute the sequence of random bits whose randomness and privacy are guaranteed by the laws and concept of quantum mechanics. These sequences can be used as secret keys and also surety about the conﬁdentiality data transfer.</a:t>
            </a:r>
            <a:endParaRPr sz="1600">
              <a:solidFill>
                <a:srgbClr val="0944A1"/>
              </a:solidFill>
              <a:latin typeface="Gill Sans"/>
              <a:ea typeface="Gill Sans"/>
              <a:cs typeface="Gill Sans"/>
              <a:sym typeface="Gill Sans"/>
            </a:endParaRPr>
          </a:p>
          <a:p>
            <a:pPr indent="-330200" lvl="0" marL="457200" rtl="0" algn="l">
              <a:lnSpc>
                <a:spcPct val="115000"/>
              </a:lnSpc>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There have some practical limitations of quantum key distribution.</a:t>
            </a:r>
            <a:endParaRPr sz="1600">
              <a:solidFill>
                <a:srgbClr val="0944A1"/>
              </a:solidFill>
              <a:latin typeface="Gill Sans"/>
              <a:ea typeface="Gill Sans"/>
              <a:cs typeface="Gill Sans"/>
              <a:sym typeface="Gill Sans"/>
            </a:endParaRPr>
          </a:p>
          <a:p>
            <a:pPr indent="-330200" lvl="0" marL="457200" rtl="0" algn="l">
              <a:lnSpc>
                <a:spcPct val="115000"/>
              </a:lnSpc>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 QKD requires an optical environment for transmission like optical ﬁber.</a:t>
            </a:r>
            <a:endParaRPr sz="1600">
              <a:solidFill>
                <a:srgbClr val="0944A1"/>
              </a:solidFill>
              <a:latin typeface="Gill Sans"/>
              <a:ea typeface="Gill Sans"/>
              <a:cs typeface="Gill Sans"/>
              <a:sym typeface="Gill Sans"/>
            </a:endParaRPr>
          </a:p>
          <a:p>
            <a:pPr indent="-330200" lvl="0" marL="457200" rtl="0" algn="l">
              <a:lnSpc>
                <a:spcPct val="115000"/>
              </a:lnSpc>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The range of QKD is limited about 60 miles or 100 kms.</a:t>
            </a:r>
            <a:endParaRPr sz="1600">
              <a:solidFill>
                <a:srgbClr val="0944A1"/>
              </a:solidFill>
              <a:latin typeface="Gill Sans"/>
              <a:ea typeface="Gill Sans"/>
              <a:cs typeface="Gill Sans"/>
              <a:sym typeface="Gill Sans"/>
            </a:endParaRPr>
          </a:p>
          <a:p>
            <a:pPr indent="-330200" lvl="0" marL="457200" rtl="0" algn="l">
              <a:lnSpc>
                <a:spcPct val="115000"/>
              </a:lnSpc>
              <a:spcBef>
                <a:spcPts val="0"/>
              </a:spcBef>
              <a:spcAft>
                <a:spcPts val="0"/>
              </a:spcAft>
              <a:buClr>
                <a:srgbClr val="0944A1"/>
              </a:buClr>
              <a:buSzPts val="1600"/>
              <a:buFont typeface="Gill Sans"/>
              <a:buChar char="●"/>
            </a:pPr>
            <a:r>
              <a:rPr lang="en" sz="1600">
                <a:solidFill>
                  <a:srgbClr val="0944A1"/>
                </a:solidFill>
                <a:latin typeface="Gill Sans"/>
                <a:ea typeface="Gill Sans"/>
                <a:cs typeface="Gill Sans"/>
                <a:sym typeface="Gill Sans"/>
              </a:rPr>
              <a:t>Quantum key is only used to produce and distribute key only not for message and any type of data.</a:t>
            </a:r>
            <a:endParaRPr sz="1600">
              <a:solidFill>
                <a:srgbClr val="0944A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sz="3600">
                <a:solidFill>
                  <a:srgbClr val="404040"/>
                </a:solidFill>
                <a:latin typeface="Times New Roman"/>
                <a:ea typeface="Times New Roman"/>
                <a:cs typeface="Times New Roman"/>
                <a:sym typeface="Times New Roman"/>
              </a:rPr>
              <a:t>BB84 Protocol(Bennett and Brassard)</a:t>
            </a:r>
            <a:endParaRPr>
              <a:solidFill>
                <a:srgbClr val="404040"/>
              </a:solidFill>
              <a:latin typeface="Times New Roman"/>
              <a:ea typeface="Times New Roman"/>
              <a:cs typeface="Times New Roman"/>
              <a:sym typeface="Times New Roman"/>
            </a:endParaRPr>
          </a:p>
        </p:txBody>
      </p:sp>
      <p:sp>
        <p:nvSpPr>
          <p:cNvPr id="224" name="Google Shape;224;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In this protocol, The pair of states are used and these pair of states are orthogonal to each other.</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In it Alice chooses a random bit like 0 or 1 then set with the basis, basis are two types one is rectilinear and diagonal basis.</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Alice sends photon in that state to Bob .</a:t>
            </a:r>
            <a:endParaRPr sz="1400">
              <a:solidFill>
                <a:srgbClr val="0944A1"/>
              </a:solidFill>
              <a:latin typeface="Gill Sans"/>
              <a:ea typeface="Gill Sans"/>
              <a:cs typeface="Gill Sans"/>
              <a:sym typeface="Gill Sans"/>
            </a:endParaRPr>
          </a:p>
          <a:p>
            <a:pPr indent="-317500" lvl="0" marL="457200" rtl="0" algn="l">
              <a:lnSpc>
                <a:spcPct val="115000"/>
              </a:lnSpc>
              <a:spcBef>
                <a:spcPts val="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Bob is also randomly go with basis. If bit have same basis correspondingly at both ends then successfully shared key.</a:t>
            </a:r>
            <a:endParaRPr sz="1400">
              <a:solidFill>
                <a:srgbClr val="0944A1"/>
              </a:solidFill>
              <a:latin typeface="Gill Sans"/>
              <a:ea typeface="Gill Sans"/>
              <a:cs typeface="Gill Sans"/>
              <a:sym typeface="Gill Sans"/>
            </a:endParaRPr>
          </a:p>
          <a:p>
            <a:pPr indent="0" lvl="0" marL="457200" rtl="0" algn="l">
              <a:lnSpc>
                <a:spcPct val="115000"/>
              </a:lnSpc>
              <a:spcBef>
                <a:spcPts val="1000"/>
              </a:spcBef>
              <a:spcAft>
                <a:spcPts val="0"/>
              </a:spcAft>
              <a:buSzPts val="1800"/>
              <a:buNone/>
            </a:pPr>
            <a:r>
              <a:t/>
            </a:r>
            <a:endParaRPr sz="1400">
              <a:solidFill>
                <a:srgbClr val="0944A1"/>
              </a:solidFill>
              <a:latin typeface="Gill Sans"/>
              <a:ea typeface="Gill Sans"/>
              <a:cs typeface="Gill Sans"/>
              <a:sym typeface="Gill Sans"/>
            </a:endParaRPr>
          </a:p>
          <a:p>
            <a:pPr indent="0" lvl="0" marL="0" rtl="0" algn="l">
              <a:lnSpc>
                <a:spcPct val="115000"/>
              </a:lnSpc>
              <a:spcBef>
                <a:spcPts val="0"/>
              </a:spcBef>
              <a:spcAft>
                <a:spcPts val="1200"/>
              </a:spcAft>
              <a:buSzPts val="1800"/>
              <a:buNone/>
            </a:pPr>
            <a:r>
              <a:t/>
            </a:r>
            <a:endParaRPr/>
          </a:p>
        </p:txBody>
      </p:sp>
      <p:pic>
        <p:nvPicPr>
          <p:cNvPr id="225" name="Google Shape;225;p30"/>
          <p:cNvPicPr preferRelativeResize="0"/>
          <p:nvPr/>
        </p:nvPicPr>
        <p:blipFill rotWithShape="1">
          <a:blip r:embed="rId3">
            <a:alphaModFix/>
          </a:blip>
          <a:srcRect b="0" l="0" r="0" t="0"/>
          <a:stretch/>
        </p:blipFill>
        <p:spPr>
          <a:xfrm>
            <a:off x="656625" y="2763275"/>
            <a:ext cx="7537401" cy="2257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5e930b8061_0_124"/>
          <p:cNvPicPr preferRelativeResize="0"/>
          <p:nvPr/>
        </p:nvPicPr>
        <p:blipFill>
          <a:blip r:embed="rId3">
            <a:alphaModFix/>
          </a:blip>
          <a:stretch>
            <a:fillRect/>
          </a:stretch>
        </p:blipFill>
        <p:spPr>
          <a:xfrm>
            <a:off x="91650" y="38625"/>
            <a:ext cx="8960699"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25e930b8061_0_131"/>
          <p:cNvPicPr preferRelativeResize="0"/>
          <p:nvPr/>
        </p:nvPicPr>
        <p:blipFill>
          <a:blip r:embed="rId3">
            <a:alphaModFix/>
          </a:blip>
          <a:stretch>
            <a:fillRect/>
          </a:stretch>
        </p:blipFill>
        <p:spPr>
          <a:xfrm>
            <a:off x="152400" y="0"/>
            <a:ext cx="892209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25e930b8061_0_137"/>
          <p:cNvPicPr preferRelativeResize="0"/>
          <p:nvPr/>
        </p:nvPicPr>
        <p:blipFill>
          <a:blip r:embed="rId3">
            <a:alphaModFix/>
          </a:blip>
          <a:stretch>
            <a:fillRect/>
          </a:stretch>
        </p:blipFill>
        <p:spPr>
          <a:xfrm>
            <a:off x="152400" y="152400"/>
            <a:ext cx="8744475" cy="502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25e930b8061_0_143"/>
          <p:cNvPicPr preferRelativeResize="0"/>
          <p:nvPr/>
        </p:nvPicPr>
        <p:blipFill>
          <a:blip r:embed="rId3">
            <a:alphaModFix/>
          </a:blip>
          <a:stretch>
            <a:fillRect/>
          </a:stretch>
        </p:blipFill>
        <p:spPr>
          <a:xfrm>
            <a:off x="152400" y="30900"/>
            <a:ext cx="899160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5e930b8061_0_0"/>
          <p:cNvSpPr txBox="1"/>
          <p:nvPr>
            <p:ph type="title"/>
          </p:nvPr>
        </p:nvSpPr>
        <p:spPr>
          <a:xfrm>
            <a:off x="311700" y="31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Times New Roman"/>
                <a:ea typeface="Times New Roman"/>
                <a:cs typeface="Times New Roman"/>
                <a:sym typeface="Times New Roman"/>
              </a:rPr>
              <a:t>BBM92 protocol</a:t>
            </a:r>
            <a:endParaRPr b="1" sz="2820">
              <a:latin typeface="Times New Roman"/>
              <a:ea typeface="Times New Roman"/>
              <a:cs typeface="Times New Roman"/>
              <a:sym typeface="Times New Roman"/>
            </a:endParaRPr>
          </a:p>
        </p:txBody>
      </p:sp>
      <p:sp>
        <p:nvSpPr>
          <p:cNvPr id="255" name="Google Shape;255;g25e930b8061_0_0"/>
          <p:cNvSpPr txBox="1"/>
          <p:nvPr>
            <p:ph idx="1" type="body"/>
          </p:nvPr>
        </p:nvSpPr>
        <p:spPr>
          <a:xfrm>
            <a:off x="311700" y="1028900"/>
            <a:ext cx="4512600" cy="34164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Bennett, Brassard and Mermin proposed an e</a:t>
            </a:r>
            <a:r>
              <a:rPr lang="en" sz="1400">
                <a:solidFill>
                  <a:srgbClr val="FF0000"/>
                </a:solidFill>
                <a:latin typeface="Gill Sans"/>
                <a:ea typeface="Gill Sans"/>
                <a:cs typeface="Gill Sans"/>
                <a:sym typeface="Gill Sans"/>
              </a:rPr>
              <a:t>ntangled version of BB84 </a:t>
            </a:r>
            <a:r>
              <a:rPr lang="en" sz="1400">
                <a:solidFill>
                  <a:srgbClr val="0944A1"/>
                </a:solidFill>
                <a:latin typeface="Gill Sans"/>
                <a:ea typeface="Gill Sans"/>
                <a:cs typeface="Gill Sans"/>
                <a:sym typeface="Gill Sans"/>
              </a:rPr>
              <a:t>without the usage of Bell’s theorem.</a:t>
            </a:r>
            <a:endParaRPr sz="1400">
              <a:solidFill>
                <a:srgbClr val="0944A1"/>
              </a:solidFill>
              <a:latin typeface="Gill Sans"/>
              <a:ea typeface="Gill Sans"/>
              <a:cs typeface="Gill Sans"/>
              <a:sym typeface="Gill Sans"/>
            </a:endParaRPr>
          </a:p>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Alice and Bob take photons generated from a central source.</a:t>
            </a:r>
            <a:endParaRPr sz="1400">
              <a:solidFill>
                <a:srgbClr val="0944A1"/>
              </a:solidFill>
              <a:latin typeface="Gill Sans"/>
              <a:ea typeface="Gill Sans"/>
              <a:cs typeface="Gill Sans"/>
              <a:sym typeface="Gill Sans"/>
            </a:endParaRPr>
          </a:p>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If Alice and Bob usage the same measurement basis, then their results are perfectly correlated otherwise not.</a:t>
            </a:r>
            <a:endParaRPr sz="1400">
              <a:solidFill>
                <a:srgbClr val="0944A1"/>
              </a:solidFill>
              <a:latin typeface="Gill Sans"/>
              <a:ea typeface="Gill Sans"/>
              <a:cs typeface="Gill Sans"/>
              <a:sym typeface="Gill Sans"/>
            </a:endParaRPr>
          </a:p>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To compensate for any secrecy loss during the basis reconciliation through classical channel, error correction (EC) and privacy amplification (PA) are performed on sifted key to get a secure key.</a:t>
            </a:r>
            <a:endParaRPr sz="1400">
              <a:solidFill>
                <a:srgbClr val="0944A1"/>
              </a:solidFill>
              <a:latin typeface="Gill Sans"/>
              <a:ea typeface="Gill Sans"/>
              <a:cs typeface="Gill Sans"/>
              <a:sym typeface="Gill Sans"/>
            </a:endParaRPr>
          </a:p>
          <a:p>
            <a:pPr indent="-317500" lvl="0" marL="457200" rtl="0" algn="l">
              <a:spcBef>
                <a:spcPts val="1000"/>
              </a:spcBef>
              <a:spcAft>
                <a:spcPts val="0"/>
              </a:spcAft>
              <a:buClr>
                <a:srgbClr val="0944A1"/>
              </a:buClr>
              <a:buSzPts val="1400"/>
              <a:buFont typeface="Gill Sans"/>
              <a:buChar char="●"/>
            </a:pPr>
            <a:r>
              <a:rPr lang="en" sz="1400">
                <a:solidFill>
                  <a:srgbClr val="0944A1"/>
                </a:solidFill>
                <a:latin typeface="Gill Sans"/>
                <a:ea typeface="Gill Sans"/>
                <a:cs typeface="Gill Sans"/>
                <a:sym typeface="Gill Sans"/>
              </a:rPr>
              <a:t>If Eve is trying to encode the photons, it will disturb the state of the bits. This can be seen by comparing parts of Alice’s and Bob key’s.</a:t>
            </a:r>
            <a:endParaRPr sz="1400">
              <a:solidFill>
                <a:srgbClr val="0944A1"/>
              </a:solidFill>
              <a:latin typeface="Gill Sans"/>
              <a:ea typeface="Gill Sans"/>
              <a:cs typeface="Gill Sans"/>
              <a:sym typeface="Gill Sans"/>
            </a:endParaRPr>
          </a:p>
          <a:p>
            <a:pPr indent="0" lvl="0" marL="457200" rtl="0" algn="l">
              <a:spcBef>
                <a:spcPts val="0"/>
              </a:spcBef>
              <a:spcAft>
                <a:spcPts val="0"/>
              </a:spcAft>
              <a:buNone/>
            </a:pPr>
            <a:r>
              <a:t/>
            </a:r>
            <a:endParaRPr sz="1400">
              <a:latin typeface="Gill Sans"/>
              <a:ea typeface="Gill Sans"/>
              <a:cs typeface="Gill Sans"/>
              <a:sym typeface="Gill Sans"/>
            </a:endParaRPr>
          </a:p>
        </p:txBody>
      </p:sp>
      <p:pic>
        <p:nvPicPr>
          <p:cNvPr id="256" name="Google Shape;256;g25e930b8061_0_0"/>
          <p:cNvPicPr preferRelativeResize="0"/>
          <p:nvPr/>
        </p:nvPicPr>
        <p:blipFill>
          <a:blip r:embed="rId3">
            <a:alphaModFix/>
          </a:blip>
          <a:stretch>
            <a:fillRect/>
          </a:stretch>
        </p:blipFill>
        <p:spPr>
          <a:xfrm>
            <a:off x="4969450" y="1220875"/>
            <a:ext cx="4014900" cy="3146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This is a basic version of entanglement based QKD Animation I had made a while back for a project. I know it's not perfectly accurate. Comment for more!&#10;The concept is similar for BBM92, BB84, B92 protocols, where BBM92 is entanglement based but all of these uses polarization based encryption." id="265" name="Google Shape;265;g25e930b8061_0_147" title="Entanglement based QKD Animation | BBM92 Protocol | Polarization entanglement">
            <a:hlinkClick r:id="rId3"/>
          </p:cNvPr>
          <p:cNvPicPr preferRelativeResize="0"/>
          <p:nvPr/>
        </p:nvPicPr>
        <p:blipFill>
          <a:blip r:embed="rId4">
            <a:alphaModFix/>
          </a:blip>
          <a:stretch>
            <a:fillRect/>
          </a:stretch>
        </p:blipFill>
        <p:spPr>
          <a:xfrm>
            <a:off x="826350" y="617850"/>
            <a:ext cx="7838825" cy="396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g25e930b8061_0_118"/>
          <p:cNvPicPr preferRelativeResize="0"/>
          <p:nvPr/>
        </p:nvPicPr>
        <p:blipFill>
          <a:blip r:embed="rId3">
            <a:alphaModFix/>
          </a:blip>
          <a:stretch>
            <a:fillRect/>
          </a:stretch>
        </p:blipFill>
        <p:spPr>
          <a:xfrm>
            <a:off x="152400" y="152400"/>
            <a:ext cx="8752200" cy="475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4"/>
          <p:cNvPicPr preferRelativeResize="0"/>
          <p:nvPr/>
        </p:nvPicPr>
        <p:blipFill rotWithShape="1">
          <a:blip r:embed="rId3">
            <a:alphaModFix/>
          </a:blip>
          <a:srcRect b="0" l="0" r="0" t="0"/>
          <a:stretch/>
        </p:blipFill>
        <p:spPr>
          <a:xfrm>
            <a:off x="5095975" y="145125"/>
            <a:ext cx="3610901" cy="4501589"/>
          </a:xfrm>
          <a:prstGeom prst="rect">
            <a:avLst/>
          </a:prstGeom>
          <a:noFill/>
          <a:ln>
            <a:noFill/>
          </a:ln>
        </p:spPr>
      </p:pic>
      <p:sp>
        <p:nvSpPr>
          <p:cNvPr id="69" name="Google Shape;69;p4"/>
          <p:cNvSpPr txBox="1"/>
          <p:nvPr/>
        </p:nvSpPr>
        <p:spPr>
          <a:xfrm>
            <a:off x="505575" y="1612375"/>
            <a:ext cx="4218600" cy="207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“I think I can safely say that nobody really understands quantum mechanics”</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        -Richard Feynman, 1964, MIT</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0944A1"/>
              </a:solidFill>
              <a:highlight>
                <a:srgbClr val="FFFFFF"/>
              </a:highlight>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311700" y="1766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4920">
                <a:solidFill>
                  <a:srgbClr val="0944A1"/>
                </a:solidFill>
                <a:latin typeface="Times New Roman"/>
                <a:ea typeface="Times New Roman"/>
                <a:cs typeface="Times New Roman"/>
                <a:sym typeface="Times New Roman"/>
              </a:rPr>
              <a:t>Thank You…!</a:t>
            </a:r>
            <a:r>
              <a:rPr b="1" lang="en" sz="4920">
                <a:latin typeface="Times New Roman"/>
                <a:ea typeface="Times New Roman"/>
                <a:cs typeface="Times New Roman"/>
                <a:sym typeface="Times New Roman"/>
              </a:rPr>
              <a:t> </a:t>
            </a:r>
            <a:endParaRPr b="1" sz="492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965db0cc3b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Tasks - Using IBM Quantum Lab</a:t>
            </a:r>
            <a:endParaRPr>
              <a:latin typeface="Times New Roman"/>
              <a:ea typeface="Times New Roman"/>
              <a:cs typeface="Times New Roman"/>
              <a:sym typeface="Times New Roman"/>
            </a:endParaRPr>
          </a:p>
        </p:txBody>
      </p:sp>
      <p:sp>
        <p:nvSpPr>
          <p:cNvPr id="281" name="Google Shape;281;g2965db0cc3b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Basic Quantum Gate implementation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Bell’s state creation / Entanglement Creation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Multi state entanglement creation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Create any quantum circuit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Create classical gate using quantum circuits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Implement BB84 protocol using IBM quantum lab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120">
                <a:latin typeface="Times New Roman"/>
                <a:ea typeface="Times New Roman"/>
                <a:cs typeface="Times New Roman"/>
                <a:sym typeface="Times New Roman"/>
              </a:rPr>
              <a:t>Quantum Object</a:t>
            </a:r>
            <a:endParaRPr b="1" sz="3120">
              <a:latin typeface="Times New Roman"/>
              <a:ea typeface="Times New Roman"/>
              <a:cs typeface="Times New Roman"/>
              <a:sym typeface="Times New Roman"/>
            </a:endParaRPr>
          </a:p>
        </p:txBody>
      </p:sp>
      <p:sp>
        <p:nvSpPr>
          <p:cNvPr id="75" name="Google Shape;75;p5"/>
          <p:cNvSpPr txBox="1"/>
          <p:nvPr/>
        </p:nvSpPr>
        <p:spPr>
          <a:xfrm>
            <a:off x="365250" y="1300650"/>
            <a:ext cx="4858800" cy="207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Quantum: Smallest discrete unit of a physical property. </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rPr b="0" i="0" lang="en" sz="2050" u="none" cap="none" strike="noStrike">
                <a:solidFill>
                  <a:srgbClr val="0944A1"/>
                </a:solidFill>
                <a:highlight>
                  <a:srgbClr val="FFFFFF"/>
                </a:highlight>
                <a:latin typeface="Gill Sans"/>
                <a:ea typeface="Gill Sans"/>
                <a:cs typeface="Gill Sans"/>
                <a:sym typeface="Gill Sans"/>
              </a:rPr>
              <a:t>Quantum mechanics: Subatomic particle movements</a:t>
            </a:r>
            <a:endParaRPr b="0" i="0" sz="2050" u="none" cap="none" strike="noStrike">
              <a:solidFill>
                <a:srgbClr val="0944A1"/>
              </a:solidFill>
              <a:highlight>
                <a:srgbClr val="FFFFFF"/>
              </a:highlight>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0944A1"/>
              </a:solidFill>
              <a:highlight>
                <a:srgbClr val="FFFFFF"/>
              </a:highlight>
              <a:latin typeface="Gill Sans"/>
              <a:ea typeface="Gill Sans"/>
              <a:cs typeface="Gill Sans"/>
              <a:sym typeface="Gill Sans"/>
            </a:endParaRPr>
          </a:p>
        </p:txBody>
      </p:sp>
      <p:pic>
        <p:nvPicPr>
          <p:cNvPr id="76" name="Google Shape;76;p5"/>
          <p:cNvPicPr preferRelativeResize="0"/>
          <p:nvPr/>
        </p:nvPicPr>
        <p:blipFill rotWithShape="1">
          <a:blip r:embed="rId3">
            <a:alphaModFix/>
          </a:blip>
          <a:srcRect b="41001" l="0" r="27172" t="10106"/>
          <a:stretch/>
        </p:blipFill>
        <p:spPr>
          <a:xfrm>
            <a:off x="2814725" y="2817950"/>
            <a:ext cx="6101750" cy="2077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6"/>
          <p:cNvPicPr preferRelativeResize="0"/>
          <p:nvPr/>
        </p:nvPicPr>
        <p:blipFill rotWithShape="1">
          <a:blip r:embed="rId3">
            <a:alphaModFix/>
          </a:blip>
          <a:srcRect b="0" l="0" r="0" t="0"/>
          <a:stretch/>
        </p:blipFill>
        <p:spPr>
          <a:xfrm>
            <a:off x="-118534" y="0"/>
            <a:ext cx="9262534" cy="521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8"/>
          <p:cNvSpPr txBox="1"/>
          <p:nvPr>
            <p:ph type="title"/>
          </p:nvPr>
        </p:nvSpPr>
        <p:spPr>
          <a:xfrm>
            <a:off x="311700" y="219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20">
                <a:latin typeface="Times New Roman"/>
                <a:ea typeface="Times New Roman"/>
                <a:cs typeface="Times New Roman"/>
                <a:sym typeface="Times New Roman"/>
              </a:rPr>
              <a:t>Qubits and Superposition</a:t>
            </a:r>
            <a:endParaRPr b="1" sz="3220">
              <a:latin typeface="Times New Roman"/>
              <a:ea typeface="Times New Roman"/>
              <a:cs typeface="Times New Roman"/>
              <a:sym typeface="Times New Roman"/>
            </a:endParaRPr>
          </a:p>
        </p:txBody>
      </p:sp>
      <p:pic>
        <p:nvPicPr>
          <p:cNvPr id="91" name="Google Shape;91;p8"/>
          <p:cNvPicPr preferRelativeResize="0"/>
          <p:nvPr/>
        </p:nvPicPr>
        <p:blipFill rotWithShape="1">
          <a:blip r:embed="rId3">
            <a:alphaModFix/>
          </a:blip>
          <a:srcRect b="0" l="0" r="0" t="0"/>
          <a:stretch/>
        </p:blipFill>
        <p:spPr>
          <a:xfrm>
            <a:off x="177375" y="983550"/>
            <a:ext cx="8303751" cy="404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